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09" r:id="rId2"/>
    <p:sldId id="411" r:id="rId3"/>
    <p:sldId id="420" r:id="rId4"/>
    <p:sldId id="314" r:id="rId5"/>
    <p:sldId id="421" r:id="rId6"/>
    <p:sldId id="474" r:id="rId7"/>
    <p:sldId id="422" r:id="rId8"/>
    <p:sldId id="306" r:id="rId9"/>
    <p:sldId id="423" r:id="rId10"/>
    <p:sldId id="412" r:id="rId11"/>
    <p:sldId id="424" r:id="rId12"/>
    <p:sldId id="316" r:id="rId13"/>
    <p:sldId id="425" r:id="rId14"/>
    <p:sldId id="415" r:id="rId15"/>
    <p:sldId id="426" r:id="rId16"/>
    <p:sldId id="320" r:id="rId17"/>
    <p:sldId id="427" r:id="rId18"/>
    <p:sldId id="318" r:id="rId19"/>
    <p:sldId id="428" r:id="rId20"/>
    <p:sldId id="307" r:id="rId21"/>
    <p:sldId id="429" r:id="rId22"/>
    <p:sldId id="308" r:id="rId23"/>
    <p:sldId id="475" r:id="rId24"/>
    <p:sldId id="322" r:id="rId25"/>
    <p:sldId id="431" r:id="rId26"/>
    <p:sldId id="481" r:id="rId27"/>
    <p:sldId id="328" r:id="rId28"/>
    <p:sldId id="434" r:id="rId29"/>
    <p:sldId id="332" r:id="rId30"/>
    <p:sldId id="435" r:id="rId31"/>
    <p:sldId id="336" r:id="rId32"/>
    <p:sldId id="436" r:id="rId33"/>
    <p:sldId id="338" r:id="rId34"/>
    <p:sldId id="437" r:id="rId35"/>
    <p:sldId id="340" r:id="rId36"/>
    <p:sldId id="438" r:id="rId37"/>
    <p:sldId id="342" r:id="rId38"/>
    <p:sldId id="476" r:id="rId39"/>
    <p:sldId id="344" r:id="rId40"/>
    <p:sldId id="440" r:id="rId41"/>
    <p:sldId id="346" r:id="rId42"/>
    <p:sldId id="441" r:id="rId43"/>
    <p:sldId id="348" r:id="rId44"/>
    <p:sldId id="477" r:id="rId45"/>
    <p:sldId id="350" r:id="rId46"/>
    <p:sldId id="443" r:id="rId47"/>
    <p:sldId id="352" r:id="rId48"/>
    <p:sldId id="478" r:id="rId49"/>
    <p:sldId id="354" r:id="rId50"/>
    <p:sldId id="445" r:id="rId51"/>
    <p:sldId id="358" r:id="rId52"/>
    <p:sldId id="446" r:id="rId53"/>
    <p:sldId id="360" r:id="rId54"/>
    <p:sldId id="447" r:id="rId55"/>
    <p:sldId id="364" r:id="rId56"/>
    <p:sldId id="451" r:id="rId57"/>
    <p:sldId id="416" r:id="rId58"/>
    <p:sldId id="479" r:id="rId59"/>
    <p:sldId id="452" r:id="rId60"/>
    <p:sldId id="368" r:id="rId61"/>
    <p:sldId id="453" r:id="rId62"/>
    <p:sldId id="370" r:id="rId63"/>
    <p:sldId id="454" r:id="rId64"/>
    <p:sldId id="418" r:id="rId65"/>
    <p:sldId id="455" r:id="rId66"/>
    <p:sldId id="372" r:id="rId67"/>
    <p:sldId id="480" r:id="rId68"/>
    <p:sldId id="374" r:id="rId69"/>
    <p:sldId id="457" r:id="rId70"/>
    <p:sldId id="376" r:id="rId71"/>
    <p:sldId id="458" r:id="rId72"/>
    <p:sldId id="378" r:id="rId73"/>
    <p:sldId id="459" r:id="rId74"/>
    <p:sldId id="380" r:id="rId75"/>
    <p:sldId id="460" r:id="rId76"/>
    <p:sldId id="382" r:id="rId77"/>
    <p:sldId id="461" r:id="rId78"/>
    <p:sldId id="384" r:id="rId79"/>
    <p:sldId id="462" r:id="rId80"/>
    <p:sldId id="386" r:id="rId81"/>
    <p:sldId id="463" r:id="rId82"/>
    <p:sldId id="388" r:id="rId83"/>
    <p:sldId id="464" r:id="rId84"/>
    <p:sldId id="390" r:id="rId85"/>
    <p:sldId id="465" r:id="rId86"/>
    <p:sldId id="392" r:id="rId87"/>
    <p:sldId id="466" r:id="rId88"/>
    <p:sldId id="394" r:id="rId89"/>
    <p:sldId id="467" r:id="rId90"/>
    <p:sldId id="397" r:id="rId91"/>
    <p:sldId id="468" r:id="rId92"/>
    <p:sldId id="399" r:id="rId93"/>
    <p:sldId id="469" r:id="rId94"/>
    <p:sldId id="401" r:id="rId95"/>
    <p:sldId id="470" r:id="rId96"/>
    <p:sldId id="403" r:id="rId97"/>
    <p:sldId id="471" r:id="rId98"/>
    <p:sldId id="405" r:id="rId99"/>
    <p:sldId id="472" r:id="rId100"/>
    <p:sldId id="407" r:id="rId101"/>
    <p:sldId id="473" r:id="rId10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6600FF"/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59" autoAdjust="0"/>
    <p:restoredTop sz="94660"/>
  </p:normalViewPr>
  <p:slideViewPr>
    <p:cSldViewPr snapToGrid="0" showGuides="1">
      <p:cViewPr varScale="1">
        <p:scale>
          <a:sx n="82" d="100"/>
          <a:sy n="82" d="100"/>
        </p:scale>
        <p:origin x="538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D05FD-51DB-4A6E-B8FE-411C17A8100B}" type="datetimeFigureOut">
              <a:rPr lang="en-US" smtClean="0"/>
              <a:t>1/8/2026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D1782-1A90-4C6D-8B08-89C94AD5FF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5508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D05FD-51DB-4A6E-B8FE-411C17A8100B}" type="datetimeFigureOut">
              <a:rPr lang="en-US" smtClean="0"/>
              <a:t>1/8/2026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D1782-1A90-4C6D-8B08-89C94AD5FF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9787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D05FD-51DB-4A6E-B8FE-411C17A8100B}" type="datetimeFigureOut">
              <a:rPr lang="en-US" smtClean="0"/>
              <a:t>1/8/2026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D1782-1A90-4C6D-8B08-89C94AD5FF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64403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D05FD-51DB-4A6E-B8FE-411C17A8100B}" type="datetimeFigureOut">
              <a:rPr lang="en-US" smtClean="0"/>
              <a:t>1/8/2026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D1782-1A90-4C6D-8B08-89C94AD5FF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12972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D05FD-51DB-4A6E-B8FE-411C17A8100B}" type="datetimeFigureOut">
              <a:rPr lang="en-US" smtClean="0"/>
              <a:t>1/8/2026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D1782-1A90-4C6D-8B08-89C94AD5FF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61398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D05FD-51DB-4A6E-B8FE-411C17A8100B}" type="datetimeFigureOut">
              <a:rPr lang="en-US" smtClean="0"/>
              <a:t>1/8/2026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D1782-1A90-4C6D-8B08-89C94AD5FF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406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D05FD-51DB-4A6E-B8FE-411C17A8100B}" type="datetimeFigureOut">
              <a:rPr lang="en-US" smtClean="0"/>
              <a:t>1/8/2026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D1782-1A90-4C6D-8B08-89C94AD5FF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82947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D05FD-51DB-4A6E-B8FE-411C17A8100B}" type="datetimeFigureOut">
              <a:rPr lang="en-US" smtClean="0"/>
              <a:t>1/8/2026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D1782-1A90-4C6D-8B08-89C94AD5FF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4292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D05FD-51DB-4A6E-B8FE-411C17A8100B}" type="datetimeFigureOut">
              <a:rPr lang="en-US" smtClean="0"/>
              <a:t>1/8/2026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D1782-1A90-4C6D-8B08-89C94AD5FF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08380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D05FD-51DB-4A6E-B8FE-411C17A8100B}" type="datetimeFigureOut">
              <a:rPr lang="en-US" smtClean="0"/>
              <a:t>1/8/2026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D1782-1A90-4C6D-8B08-89C94AD5FF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59378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D05FD-51DB-4A6E-B8FE-411C17A8100B}" type="datetimeFigureOut">
              <a:rPr lang="en-US" smtClean="0"/>
              <a:t>1/8/2026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D1782-1A90-4C6D-8B08-89C94AD5FF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3039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7D05FD-51DB-4A6E-B8FE-411C17A8100B}" type="datetimeFigureOut">
              <a:rPr lang="en-US" smtClean="0"/>
              <a:t>1/8/2026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8D1782-1A90-4C6D-8B08-89C94AD5FF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8495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1212" y="197708"/>
            <a:ext cx="12080788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0000FF"/>
                </a:solidFill>
                <a:latin typeface="Comic Sans MS" panose="030F0702030302020204" pitchFamily="66" charset="0"/>
              </a:rPr>
              <a:t>NAMES to FORMULAS IONIC and MOLECULAR</a:t>
            </a:r>
          </a:p>
          <a:p>
            <a:endParaRPr lang="en-US" sz="2800" dirty="0">
              <a:latin typeface="Comic Sans MS" panose="030F0702030302020204" pitchFamily="66" charset="0"/>
            </a:endParaRPr>
          </a:p>
          <a:p>
            <a:r>
              <a:rPr lang="en-US" sz="2800" dirty="0">
                <a:latin typeface="Comic Sans MS" panose="030F0702030302020204" pitchFamily="66" charset="0"/>
              </a:rPr>
              <a:t>Inside there are 50 chances for you to look at a formula and determine the proper or stock name of the compound.</a:t>
            </a:r>
          </a:p>
          <a:p>
            <a:endParaRPr lang="en-US" sz="2800" dirty="0">
              <a:latin typeface="Comic Sans MS" panose="030F0702030302020204" pitchFamily="66" charset="0"/>
            </a:endParaRPr>
          </a:p>
          <a:p>
            <a:r>
              <a:rPr lang="en-US" sz="2800" dirty="0">
                <a:solidFill>
                  <a:srgbClr val="0000FF"/>
                </a:solidFill>
                <a:latin typeface="Comic Sans MS" panose="030F0702030302020204" pitchFamily="66" charset="0"/>
              </a:rPr>
              <a:t>You are asked each time to first decide if it’s IONIC or MOLECULAR.</a:t>
            </a:r>
            <a:r>
              <a:rPr lang="en-US" sz="2800" dirty="0">
                <a:solidFill>
                  <a:srgbClr val="FF0000"/>
                </a:solidFill>
                <a:latin typeface="Comic Sans MS" panose="030F0702030302020204" pitchFamily="66" charset="0"/>
              </a:rPr>
              <a:t>  </a:t>
            </a:r>
          </a:p>
          <a:p>
            <a:endParaRPr lang="en-US" sz="2800" dirty="0">
              <a:latin typeface="Comic Sans MS" panose="030F0702030302020204" pitchFamily="66" charset="0"/>
            </a:endParaRPr>
          </a:p>
          <a:p>
            <a:r>
              <a:rPr lang="en-US" sz="2800" dirty="0">
                <a:latin typeface="Comic Sans MS" panose="030F0702030302020204" pitchFamily="66" charset="0"/>
              </a:rPr>
              <a:t>You can tell if the 1st atom or part is a METAL, that’s ionic.</a:t>
            </a:r>
          </a:p>
          <a:p>
            <a:endParaRPr lang="en-US" sz="2800" dirty="0">
              <a:latin typeface="Comic Sans MS" panose="030F0702030302020204" pitchFamily="66" charset="0"/>
            </a:endParaRPr>
          </a:p>
          <a:p>
            <a:r>
              <a:rPr lang="en-US" sz="2800" dirty="0">
                <a:latin typeface="Comic Sans MS" panose="030F0702030302020204" pitchFamily="66" charset="0"/>
              </a:rPr>
              <a:t>If the 1st atom or part is a NONMETAL, then that’s is molecular.</a:t>
            </a:r>
          </a:p>
          <a:p>
            <a:endParaRPr lang="en-US" sz="2800" dirty="0">
              <a:latin typeface="Comic Sans MS" panose="030F0702030302020204" pitchFamily="66" charset="0"/>
            </a:endParaRPr>
          </a:p>
          <a:p>
            <a:r>
              <a:rPr lang="en-US" sz="2800" dirty="0">
                <a:solidFill>
                  <a:srgbClr val="0000FF"/>
                </a:solidFill>
                <a:latin typeface="Comic Sans MS" panose="030F0702030302020204" pitchFamily="66" charset="0"/>
              </a:rPr>
              <a:t>The only exception is when you see AMMONIUM, which starts </a:t>
            </a:r>
            <a:br>
              <a:rPr lang="en-US" sz="2800" dirty="0">
                <a:solidFill>
                  <a:srgbClr val="0000FF"/>
                </a:solidFill>
                <a:latin typeface="Comic Sans MS" panose="030F0702030302020204" pitchFamily="66" charset="0"/>
              </a:rPr>
            </a:br>
            <a:r>
              <a:rPr lang="en-US" sz="2800" dirty="0">
                <a:solidFill>
                  <a:srgbClr val="0000FF"/>
                </a:solidFill>
                <a:latin typeface="Comic Sans MS" panose="030F0702030302020204" pitchFamily="66" charset="0"/>
              </a:rPr>
              <a:t>with an N for nitrogen, but NH</a:t>
            </a:r>
            <a:r>
              <a:rPr lang="en-US" sz="2800" baseline="-25000" dirty="0">
                <a:solidFill>
                  <a:srgbClr val="0000FF"/>
                </a:solidFill>
                <a:latin typeface="Comic Sans MS" panose="030F0702030302020204" pitchFamily="66" charset="0"/>
              </a:rPr>
              <a:t>4</a:t>
            </a:r>
            <a:r>
              <a:rPr lang="en-US" sz="2800" baseline="30000" dirty="0">
                <a:solidFill>
                  <a:srgbClr val="0000FF"/>
                </a:solidFill>
                <a:latin typeface="Comic Sans MS" panose="030F0702030302020204" pitchFamily="66" charset="0"/>
              </a:rPr>
              <a:t>+1</a:t>
            </a:r>
            <a:r>
              <a:rPr lang="en-US" sz="2800" dirty="0">
                <a:solidFill>
                  <a:srgbClr val="0000FF"/>
                </a:solidFill>
                <a:latin typeface="Comic Sans MS" panose="030F0702030302020204" pitchFamily="66" charset="0"/>
              </a:rPr>
              <a:t> is a polyatomic cation, </a:t>
            </a:r>
            <a:br>
              <a:rPr lang="en-US" sz="2800" dirty="0">
                <a:solidFill>
                  <a:srgbClr val="0000FF"/>
                </a:solidFill>
                <a:latin typeface="Comic Sans MS" panose="030F0702030302020204" pitchFamily="66" charset="0"/>
              </a:rPr>
            </a:br>
            <a:r>
              <a:rPr lang="en-US" sz="2800" dirty="0">
                <a:solidFill>
                  <a:srgbClr val="0000FF"/>
                </a:solidFill>
                <a:latin typeface="Comic Sans MS" panose="030F0702030302020204" pitchFamily="66" charset="0"/>
              </a:rPr>
              <a:t>so those are ionic after all.  </a:t>
            </a:r>
          </a:p>
        </p:txBody>
      </p:sp>
    </p:spTree>
    <p:extLst>
      <p:ext uri="{BB962C8B-B14F-4D97-AF65-F5344CB8AC3E}">
        <p14:creationId xmlns:p14="http://schemas.microsoft.com/office/powerpoint/2010/main" val="40539021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2049517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</a:rPr>
              <a:t>What is the formula of this compound?</a:t>
            </a:r>
          </a:p>
          <a:p>
            <a:pPr algn="ctr"/>
            <a:endParaRPr lang="en-US" sz="2800" dirty="0">
              <a:solidFill>
                <a:prstClr val="black">
                  <a:lumMod val="95000"/>
                  <a:lumOff val="5000"/>
                </a:prstClr>
              </a:solidFill>
            </a:endParaRPr>
          </a:p>
          <a:p>
            <a:pPr algn="ctr"/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</a:rPr>
              <a:t>Is it ionic or molecular?</a:t>
            </a:r>
          </a:p>
          <a:p>
            <a:endParaRPr lang="en-US" dirty="0">
              <a:solidFill>
                <a:prstClr val="black"/>
              </a:solidFill>
            </a:endParaRPr>
          </a:p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3ADA38D-CDE6-151C-866E-2FE806290933}"/>
              </a:ext>
            </a:extLst>
          </p:cNvPr>
          <p:cNvSpPr txBox="1"/>
          <p:nvPr/>
        </p:nvSpPr>
        <p:spPr>
          <a:xfrm>
            <a:off x="0" y="220718"/>
            <a:ext cx="1219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Aluminum oxide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79D257F-DB5B-7D44-D528-B0AB556631A7}"/>
              </a:ext>
            </a:extLst>
          </p:cNvPr>
          <p:cNvSpPr txBox="1"/>
          <p:nvPr/>
        </p:nvSpPr>
        <p:spPr>
          <a:xfrm>
            <a:off x="-1" y="0"/>
            <a:ext cx="1026544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1091678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Aluminum oxide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2049517"/>
            <a:ext cx="121920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8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</a:t>
            </a:r>
            <a:r>
              <a:rPr lang="en-US" sz="88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8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88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algn="ctr"/>
            <a:endParaRPr lang="en-US" sz="2800" dirty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4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Ionic, Al is a metal</a:t>
            </a:r>
          </a:p>
          <a:p>
            <a:endParaRPr lang="en-US" dirty="0">
              <a:solidFill>
                <a:prstClr val="black"/>
              </a:solidFill>
            </a:endParaRPr>
          </a:p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86FC0B9-91A6-81CE-DACE-83CD6E4E71A7}"/>
              </a:ext>
            </a:extLst>
          </p:cNvPr>
          <p:cNvSpPr txBox="1"/>
          <p:nvPr/>
        </p:nvSpPr>
        <p:spPr>
          <a:xfrm>
            <a:off x="-1" y="0"/>
            <a:ext cx="1026544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7890018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Silver fluoride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2049517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</a:rPr>
              <a:t>What is the formula of this compound?</a:t>
            </a:r>
          </a:p>
          <a:p>
            <a:pPr algn="ctr"/>
            <a:endParaRPr lang="en-US" sz="2800" dirty="0">
              <a:solidFill>
                <a:prstClr val="black">
                  <a:lumMod val="95000"/>
                  <a:lumOff val="5000"/>
                </a:prstClr>
              </a:solidFill>
            </a:endParaRPr>
          </a:p>
          <a:p>
            <a:pPr algn="ctr"/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</a:rPr>
              <a:t>Is it ionic or molecular?</a:t>
            </a:r>
          </a:p>
          <a:p>
            <a:endParaRPr lang="en-US" dirty="0">
              <a:solidFill>
                <a:prstClr val="black"/>
              </a:solidFill>
            </a:endParaRPr>
          </a:p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CA9F7B2-4872-5182-A63D-D2B59027EE1F}"/>
              </a:ext>
            </a:extLst>
          </p:cNvPr>
          <p:cNvSpPr txBox="1"/>
          <p:nvPr/>
        </p:nvSpPr>
        <p:spPr>
          <a:xfrm>
            <a:off x="-1" y="0"/>
            <a:ext cx="1026544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246471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Silver </a:t>
            </a:r>
            <a:r>
              <a:rPr lang="en-US" sz="8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fluoride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2049517"/>
            <a:ext cx="12192000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88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AgF</a:t>
            </a:r>
            <a:endParaRPr lang="en-US" sz="8800" baseline="-250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en-US" sz="4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Ionic, Ag is a metal</a:t>
            </a:r>
          </a:p>
          <a:p>
            <a:pPr algn="ctr"/>
            <a:endParaRPr lang="en-US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88DA8BF-3D39-3210-F7EA-8561B9B53F09}"/>
              </a:ext>
            </a:extLst>
          </p:cNvPr>
          <p:cNvSpPr txBox="1"/>
          <p:nvPr/>
        </p:nvSpPr>
        <p:spPr>
          <a:xfrm>
            <a:off x="-1" y="0"/>
            <a:ext cx="1026544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0683540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Barium phosphide</a:t>
            </a:r>
            <a:endParaRPr lang="en-US" sz="54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2049517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</a:rPr>
              <a:t>What is the formula of this compound?</a:t>
            </a:r>
          </a:p>
          <a:p>
            <a:pPr algn="ctr"/>
            <a:endParaRPr lang="en-US" sz="2800" dirty="0">
              <a:solidFill>
                <a:prstClr val="black">
                  <a:lumMod val="95000"/>
                  <a:lumOff val="5000"/>
                </a:prstClr>
              </a:solidFill>
            </a:endParaRPr>
          </a:p>
          <a:p>
            <a:pPr algn="ctr"/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</a:rPr>
              <a:t>Is it ionic or molecular?</a:t>
            </a:r>
          </a:p>
          <a:p>
            <a:endParaRPr lang="en-US" dirty="0">
              <a:solidFill>
                <a:prstClr val="black"/>
              </a:solidFill>
            </a:endParaRPr>
          </a:p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53764D7-F3C3-92D2-FCD3-3D88689BDFBB}"/>
              </a:ext>
            </a:extLst>
          </p:cNvPr>
          <p:cNvSpPr txBox="1"/>
          <p:nvPr/>
        </p:nvSpPr>
        <p:spPr>
          <a:xfrm>
            <a:off x="-1" y="0"/>
            <a:ext cx="1026544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6804420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Barium phosphide</a:t>
            </a:r>
            <a:endParaRPr lang="en-US" sz="54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2049517"/>
            <a:ext cx="12192000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8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</a:t>
            </a:r>
            <a:r>
              <a:rPr lang="en-US" sz="88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8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88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  <a:p>
            <a:pPr lvl="0" algn="ctr"/>
            <a:r>
              <a:rPr lang="en-US" sz="4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Ionic, Ba is a metal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CAEC34C-BA06-D003-C103-AC3A7004872E}"/>
              </a:ext>
            </a:extLst>
          </p:cNvPr>
          <p:cNvSpPr txBox="1"/>
          <p:nvPr/>
        </p:nvSpPr>
        <p:spPr>
          <a:xfrm>
            <a:off x="-1" y="0"/>
            <a:ext cx="1026544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5302571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Tin IV Bromide</a:t>
            </a:r>
            <a:endParaRPr lang="en-US" sz="54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2049517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</a:rPr>
              <a:t>What is the formula of this compound?</a:t>
            </a:r>
          </a:p>
          <a:p>
            <a:pPr algn="ctr"/>
            <a:endParaRPr lang="en-US" sz="2800" dirty="0">
              <a:solidFill>
                <a:prstClr val="black">
                  <a:lumMod val="95000"/>
                  <a:lumOff val="5000"/>
                </a:prstClr>
              </a:solidFill>
            </a:endParaRPr>
          </a:p>
          <a:p>
            <a:pPr algn="ctr"/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</a:rPr>
              <a:t>Is it ionic or molecular?</a:t>
            </a:r>
          </a:p>
          <a:p>
            <a:endParaRPr lang="en-US" dirty="0">
              <a:solidFill>
                <a:prstClr val="black"/>
              </a:solidFill>
            </a:endParaRPr>
          </a:p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790D138-ACEE-BD97-A276-37285B4399BD}"/>
              </a:ext>
            </a:extLst>
          </p:cNvPr>
          <p:cNvSpPr txBox="1"/>
          <p:nvPr/>
        </p:nvSpPr>
        <p:spPr>
          <a:xfrm>
            <a:off x="-1" y="0"/>
            <a:ext cx="1026544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644361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Tin IV Bromide</a:t>
            </a:r>
            <a:endParaRPr lang="en-US" sz="54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2049517"/>
            <a:ext cx="12192000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8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SnBr</a:t>
            </a:r>
            <a:r>
              <a:rPr lang="en-US" sz="88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  <a:p>
            <a:pPr algn="ctr"/>
            <a:endParaRPr lang="en-US" sz="28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4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Ionic, Sn is a metal</a:t>
            </a:r>
          </a:p>
          <a:p>
            <a:pPr algn="ctr"/>
            <a:endParaRPr lang="en-US" sz="48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4800" spc="3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Sn</a:t>
            </a:r>
            <a:r>
              <a:rPr lang="en-US" sz="4800" spc="300" baseline="30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+4</a:t>
            </a:r>
            <a:r>
              <a:rPr lang="en-US" sz="4800" spc="3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Br</a:t>
            </a:r>
            <a:r>
              <a:rPr lang="en-US" sz="4800" spc="300" baseline="30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</a:p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1AC2DC8-2070-CE24-52AE-D10AA1A6B065}"/>
              </a:ext>
            </a:extLst>
          </p:cNvPr>
          <p:cNvSpPr txBox="1"/>
          <p:nvPr/>
        </p:nvSpPr>
        <p:spPr>
          <a:xfrm>
            <a:off x="-1" y="0"/>
            <a:ext cx="1026544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0666832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Carbon disulfide</a:t>
            </a:r>
          </a:p>
          <a:p>
            <a:pPr algn="ctr"/>
            <a:endParaRPr lang="en-US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2049517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</a:rPr>
              <a:t>What is the formula of this compound?</a:t>
            </a:r>
          </a:p>
          <a:p>
            <a:pPr algn="ctr"/>
            <a:endParaRPr lang="en-US" sz="2800" dirty="0">
              <a:solidFill>
                <a:prstClr val="black">
                  <a:lumMod val="95000"/>
                  <a:lumOff val="5000"/>
                </a:prstClr>
              </a:solidFill>
            </a:endParaRPr>
          </a:p>
          <a:p>
            <a:pPr algn="ctr"/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</a:rPr>
              <a:t>Is it ionic or molecular?</a:t>
            </a:r>
          </a:p>
          <a:p>
            <a:endParaRPr lang="en-US" dirty="0">
              <a:solidFill>
                <a:prstClr val="black"/>
              </a:solidFill>
            </a:endParaRPr>
          </a:p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57DD757-9CA0-48CE-1458-3D3027FC3726}"/>
              </a:ext>
            </a:extLst>
          </p:cNvPr>
          <p:cNvSpPr txBox="1"/>
          <p:nvPr/>
        </p:nvSpPr>
        <p:spPr>
          <a:xfrm>
            <a:off x="-1" y="0"/>
            <a:ext cx="1026544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0879894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Carbon sulfide</a:t>
            </a:r>
          </a:p>
          <a:p>
            <a:pPr algn="ctr"/>
            <a:endParaRPr lang="en-US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2049517"/>
            <a:ext cx="12192000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8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CS</a:t>
            </a:r>
            <a:r>
              <a:rPr lang="en-US" sz="88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  <a:p>
            <a:pPr algn="ctr"/>
            <a:r>
              <a:rPr lang="en-US" sz="4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Molecular, carbon is a nonmetal</a:t>
            </a:r>
          </a:p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FF1BEB5-B1D0-D7BE-C437-4C168628057E}"/>
              </a:ext>
            </a:extLst>
          </p:cNvPr>
          <p:cNvSpPr txBox="1"/>
          <p:nvPr/>
        </p:nvSpPr>
        <p:spPr>
          <a:xfrm>
            <a:off x="-1" y="0"/>
            <a:ext cx="1026544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7723492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Cobalt III oxide</a:t>
            </a:r>
            <a:endParaRPr lang="en-US" sz="54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2049517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</a:rPr>
              <a:t>What is the formula of this compound?</a:t>
            </a:r>
          </a:p>
          <a:p>
            <a:pPr algn="ctr"/>
            <a:endParaRPr lang="en-US" sz="2800" dirty="0">
              <a:solidFill>
                <a:prstClr val="black">
                  <a:lumMod val="95000"/>
                  <a:lumOff val="5000"/>
                </a:prstClr>
              </a:solidFill>
            </a:endParaRPr>
          </a:p>
          <a:p>
            <a:pPr algn="ctr"/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</a:rPr>
              <a:t>Is it ionic or molecular?</a:t>
            </a:r>
          </a:p>
          <a:p>
            <a:endParaRPr lang="en-US" dirty="0">
              <a:solidFill>
                <a:prstClr val="black"/>
              </a:solidFill>
            </a:endParaRPr>
          </a:p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D51FD57-1E63-5BFB-B963-A50D16825876}"/>
              </a:ext>
            </a:extLst>
          </p:cNvPr>
          <p:cNvSpPr txBox="1"/>
          <p:nvPr/>
        </p:nvSpPr>
        <p:spPr>
          <a:xfrm>
            <a:off x="-1" y="0"/>
            <a:ext cx="1026544" cy="83099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27702704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Cobalt III oxide</a:t>
            </a:r>
            <a:endParaRPr lang="en-US" sz="54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2049517"/>
            <a:ext cx="121920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</a:t>
            </a:r>
            <a:r>
              <a:rPr lang="en-US" sz="88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8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88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lvl="0" algn="ctr"/>
            <a:r>
              <a:rPr lang="en-US" sz="4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Ionic, Co is a metal</a:t>
            </a:r>
            <a:br>
              <a:rPr lang="en-US" sz="4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4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 is the Co</a:t>
            </a:r>
            <a:r>
              <a:rPr lang="en-US" sz="4000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+3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ion, because it balances the charge of the</a:t>
            </a:r>
            <a:b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three O</a:t>
            </a:r>
            <a:r>
              <a:rPr lang="en-US" sz="4000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-2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anions in a 2:3 ratio.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CC8649A-44D8-E1BF-8B87-FF26B4563D81}"/>
              </a:ext>
            </a:extLst>
          </p:cNvPr>
          <p:cNvSpPr txBox="1"/>
          <p:nvPr/>
        </p:nvSpPr>
        <p:spPr>
          <a:xfrm>
            <a:off x="-1" y="0"/>
            <a:ext cx="1026544" cy="83099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6711984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Nitrogen monoxide</a:t>
            </a:r>
          </a:p>
          <a:p>
            <a:pPr algn="ctr"/>
            <a:endParaRPr lang="en-US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200" dirty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2049517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</a:rPr>
              <a:t>What is the formula of this compound?</a:t>
            </a:r>
          </a:p>
          <a:p>
            <a:pPr algn="ctr"/>
            <a:endParaRPr lang="en-US" sz="2800" dirty="0">
              <a:solidFill>
                <a:prstClr val="black">
                  <a:lumMod val="95000"/>
                  <a:lumOff val="5000"/>
                </a:prstClr>
              </a:solidFill>
            </a:endParaRPr>
          </a:p>
          <a:p>
            <a:pPr algn="ctr"/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</a:rPr>
              <a:t>Is it ionic or molecular?</a:t>
            </a:r>
          </a:p>
          <a:p>
            <a:endParaRPr lang="en-US" dirty="0">
              <a:solidFill>
                <a:prstClr val="black"/>
              </a:solidFill>
            </a:endParaRPr>
          </a:p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01F211A-4EBB-4A3F-992B-28C124C66196}"/>
              </a:ext>
            </a:extLst>
          </p:cNvPr>
          <p:cNvSpPr txBox="1"/>
          <p:nvPr/>
        </p:nvSpPr>
        <p:spPr>
          <a:xfrm>
            <a:off x="-1" y="0"/>
            <a:ext cx="1026544" cy="83099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14738980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Nitrogen monoxide</a:t>
            </a:r>
          </a:p>
          <a:p>
            <a:pPr algn="ctr"/>
            <a:endParaRPr lang="en-US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200" dirty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2049517"/>
            <a:ext cx="12192000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8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</a:t>
            </a:r>
            <a:endParaRPr lang="en-US" sz="8800" baseline="-250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en-US" sz="4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Molecular, N is a nonmetal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D31E434-EA61-2CD8-A5E3-842696E191CF}"/>
              </a:ext>
            </a:extLst>
          </p:cNvPr>
          <p:cNvSpPr txBox="1"/>
          <p:nvPr/>
        </p:nvSpPr>
        <p:spPr>
          <a:xfrm>
            <a:off x="-1" y="0"/>
            <a:ext cx="1026544" cy="83099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18548103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Mercury II oxide</a:t>
            </a:r>
            <a:endParaRPr lang="en-US" sz="54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2049517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</a:rPr>
              <a:t>What is the formula of this compound?</a:t>
            </a:r>
          </a:p>
          <a:p>
            <a:pPr algn="ctr"/>
            <a:endParaRPr lang="en-US" sz="2800" dirty="0">
              <a:solidFill>
                <a:prstClr val="black">
                  <a:lumMod val="95000"/>
                  <a:lumOff val="5000"/>
                </a:prstClr>
              </a:solidFill>
            </a:endParaRPr>
          </a:p>
          <a:p>
            <a:pPr algn="ctr"/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</a:rPr>
              <a:t>Is it ionic or molecular?</a:t>
            </a:r>
          </a:p>
          <a:p>
            <a:endParaRPr lang="en-US" dirty="0">
              <a:solidFill>
                <a:prstClr val="black"/>
              </a:solidFill>
            </a:endParaRPr>
          </a:p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7BFAD5C-4058-D4EB-5CF4-4F7D372D8FFD}"/>
              </a:ext>
            </a:extLst>
          </p:cNvPr>
          <p:cNvSpPr txBox="1"/>
          <p:nvPr/>
        </p:nvSpPr>
        <p:spPr>
          <a:xfrm>
            <a:off x="-1" y="0"/>
            <a:ext cx="1026544" cy="83099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12463961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Mercury II oxide</a:t>
            </a:r>
            <a:endParaRPr lang="en-US" sz="54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2049517"/>
            <a:ext cx="12192000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88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HgO</a:t>
            </a:r>
            <a:endParaRPr lang="en-US" sz="8800" baseline="-250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br>
              <a:rPr lang="en-US" sz="4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Ionic, Hg is a metal</a:t>
            </a:r>
          </a:p>
          <a:p>
            <a:pPr lvl="0" algn="ctr"/>
            <a:r>
              <a:rPr lang="en-US" sz="4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Mercury (II) cation =   </a:t>
            </a:r>
            <a:r>
              <a:rPr lang="en-US" sz="4800" spc="3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Hg</a:t>
            </a:r>
            <a:r>
              <a:rPr lang="en-US" sz="4800" spc="300" baseline="30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+2    </a:t>
            </a:r>
            <a:r>
              <a:rPr lang="en-US" sz="4800" spc="3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4800" spc="300" baseline="30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BA51C15-A648-8D26-0292-56BA96642E6C}"/>
              </a:ext>
            </a:extLst>
          </p:cNvPr>
          <p:cNvSpPr txBox="1"/>
          <p:nvPr/>
        </p:nvSpPr>
        <p:spPr>
          <a:xfrm>
            <a:off x="-1" y="0"/>
            <a:ext cx="1026544" cy="83099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38842386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Titanium II oxide</a:t>
            </a:r>
            <a:endParaRPr lang="en-US" sz="54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2049517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</a:rPr>
              <a:t>What is the formula of this compound?</a:t>
            </a:r>
          </a:p>
          <a:p>
            <a:pPr algn="ctr"/>
            <a:endParaRPr lang="en-US" sz="2800" dirty="0">
              <a:solidFill>
                <a:prstClr val="black">
                  <a:lumMod val="95000"/>
                  <a:lumOff val="5000"/>
                </a:prstClr>
              </a:solidFill>
            </a:endParaRPr>
          </a:p>
          <a:p>
            <a:pPr algn="ctr"/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</a:rPr>
              <a:t>Is it ionic or molecular?</a:t>
            </a:r>
          </a:p>
          <a:p>
            <a:endParaRPr lang="en-US" dirty="0">
              <a:solidFill>
                <a:prstClr val="black"/>
              </a:solidFill>
            </a:endParaRPr>
          </a:p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4C6990F-FBC3-28CB-90F6-0849D7A30518}"/>
              </a:ext>
            </a:extLst>
          </p:cNvPr>
          <p:cNvSpPr txBox="1"/>
          <p:nvPr/>
        </p:nvSpPr>
        <p:spPr>
          <a:xfrm>
            <a:off x="-1" y="0"/>
            <a:ext cx="1026544" cy="83099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6100126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Titanium II oxide</a:t>
            </a:r>
            <a:endParaRPr lang="en-US" sz="54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2049517"/>
            <a:ext cx="12192000" cy="320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88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TiO</a:t>
            </a:r>
            <a:endParaRPr lang="en-US" sz="8800" baseline="-250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en-US" sz="4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Ionic, </a:t>
            </a:r>
            <a:r>
              <a:rPr lang="en-US" sz="48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</a:t>
            </a:r>
            <a:r>
              <a:rPr lang="en-US" sz="4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a metal</a:t>
            </a:r>
            <a:br>
              <a:rPr lang="en-US" sz="4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Titanium (II) cation is </a:t>
            </a:r>
            <a:r>
              <a:rPr lang="en-US" sz="4800" spc="3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</a:t>
            </a:r>
            <a:r>
              <a:rPr lang="en-US" sz="4800" spc="300" baseline="30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+2    </a:t>
            </a:r>
            <a:r>
              <a:rPr lang="en-US" sz="4800" spc="3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4800" spc="300" baseline="30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-2</a:t>
            </a:r>
            <a:endParaRPr lang="en-US" sz="48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C78CB9A-666A-ED90-0C42-058E100085C9}"/>
              </a:ext>
            </a:extLst>
          </p:cNvPr>
          <p:cNvSpPr txBox="1"/>
          <p:nvPr/>
        </p:nvSpPr>
        <p:spPr>
          <a:xfrm>
            <a:off x="-1" y="0"/>
            <a:ext cx="1026544" cy="83099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16377168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Gallium phosphide</a:t>
            </a:r>
            <a:endParaRPr lang="en-US" sz="54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2049517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</a:rPr>
              <a:t>What is the formula of this compound?</a:t>
            </a:r>
          </a:p>
          <a:p>
            <a:pPr algn="ctr"/>
            <a:endParaRPr lang="en-US" sz="2800" dirty="0">
              <a:solidFill>
                <a:prstClr val="black">
                  <a:lumMod val="95000"/>
                  <a:lumOff val="5000"/>
                </a:prstClr>
              </a:solidFill>
            </a:endParaRPr>
          </a:p>
          <a:p>
            <a:pPr algn="ctr"/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</a:rPr>
              <a:t>Is it ionic or molecular?</a:t>
            </a:r>
          </a:p>
          <a:p>
            <a:endParaRPr lang="en-US" dirty="0">
              <a:solidFill>
                <a:prstClr val="black"/>
              </a:solidFill>
            </a:endParaRPr>
          </a:p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F9245A5-1CF3-56E0-2F3B-FEC8DD9BE259}"/>
              </a:ext>
            </a:extLst>
          </p:cNvPr>
          <p:cNvSpPr txBox="1"/>
          <p:nvPr/>
        </p:nvSpPr>
        <p:spPr>
          <a:xfrm>
            <a:off x="-1" y="0"/>
            <a:ext cx="1026544" cy="83099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587690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Gallium phosphide</a:t>
            </a:r>
            <a:endParaRPr lang="en-US" sz="54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2049517"/>
            <a:ext cx="12192000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88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GaP</a:t>
            </a:r>
            <a:endParaRPr lang="en-US" sz="88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en-US" sz="4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Ionic, Ga is a metal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3265A69-09E2-C8D3-0E79-49B91C595BF7}"/>
              </a:ext>
            </a:extLst>
          </p:cNvPr>
          <p:cNvSpPr txBox="1"/>
          <p:nvPr/>
        </p:nvSpPr>
        <p:spPr>
          <a:xfrm>
            <a:off x="-1" y="0"/>
            <a:ext cx="1026544" cy="83099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7674181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" y="1058000"/>
            <a:ext cx="121920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Phosphorous trifluoride</a:t>
            </a:r>
            <a:endParaRPr lang="en-US" sz="54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-1" y="2887344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</a:rPr>
              <a:t>What is the formula of this compound?</a:t>
            </a:r>
          </a:p>
          <a:p>
            <a:pPr algn="ctr"/>
            <a:endParaRPr lang="en-US" sz="2800" dirty="0">
              <a:solidFill>
                <a:prstClr val="black">
                  <a:lumMod val="95000"/>
                  <a:lumOff val="5000"/>
                </a:prstClr>
              </a:solidFill>
            </a:endParaRPr>
          </a:p>
          <a:p>
            <a:pPr algn="ctr"/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</a:rPr>
              <a:t>Is it ionic or molecular?</a:t>
            </a:r>
          </a:p>
          <a:p>
            <a:endParaRPr lang="en-US" dirty="0">
              <a:solidFill>
                <a:prstClr val="black"/>
              </a:solidFill>
            </a:endParaRPr>
          </a:p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BA80C61-3414-0C94-CFAF-AB36CD4BA9C8}"/>
              </a:ext>
            </a:extLst>
          </p:cNvPr>
          <p:cNvSpPr txBox="1"/>
          <p:nvPr/>
        </p:nvSpPr>
        <p:spPr>
          <a:xfrm>
            <a:off x="-1" y="0"/>
            <a:ext cx="1026544" cy="83099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21221819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" y="1058000"/>
            <a:ext cx="121920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Phosphorous trifluoride</a:t>
            </a:r>
            <a:endParaRPr lang="en-US" sz="54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BA80C61-3414-0C94-CFAF-AB36CD4BA9C8}"/>
              </a:ext>
            </a:extLst>
          </p:cNvPr>
          <p:cNvSpPr txBox="1"/>
          <p:nvPr/>
        </p:nvSpPr>
        <p:spPr>
          <a:xfrm>
            <a:off x="-1" y="0"/>
            <a:ext cx="1026544" cy="83099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-1" y="2622394"/>
            <a:ext cx="12192000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8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PF</a:t>
            </a:r>
            <a:r>
              <a:rPr lang="en-US" sz="88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lvl="0" algn="ctr"/>
            <a:r>
              <a:rPr lang="en-US" sz="4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Molecular, P is a nonmetal</a:t>
            </a:r>
          </a:p>
        </p:txBody>
      </p:sp>
    </p:spTree>
    <p:extLst>
      <p:ext uri="{BB962C8B-B14F-4D97-AF65-F5344CB8AC3E}">
        <p14:creationId xmlns:p14="http://schemas.microsoft.com/office/powerpoint/2010/main" val="29888406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Carbon dioxide</a:t>
            </a:r>
          </a:p>
          <a:p>
            <a:pPr algn="ctr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2049517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</a:rPr>
              <a:t>What is the formula of this compound?</a:t>
            </a:r>
          </a:p>
          <a:p>
            <a:pPr algn="ctr"/>
            <a:endParaRPr lang="en-US" sz="2800" dirty="0">
              <a:solidFill>
                <a:prstClr val="black">
                  <a:lumMod val="95000"/>
                  <a:lumOff val="5000"/>
                </a:prstClr>
              </a:solidFill>
            </a:endParaRPr>
          </a:p>
          <a:p>
            <a:pPr algn="ctr"/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</a:rPr>
              <a:t>Is it ionic or molecular?</a:t>
            </a:r>
          </a:p>
          <a:p>
            <a:endParaRPr lang="en-US" dirty="0">
              <a:solidFill>
                <a:prstClr val="black"/>
              </a:solidFill>
            </a:endParaRPr>
          </a:p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16D79F9-09F1-ED8F-BAB1-D0B6A38C6FFC}"/>
              </a:ext>
            </a:extLst>
          </p:cNvPr>
          <p:cNvSpPr txBox="1"/>
          <p:nvPr/>
        </p:nvSpPr>
        <p:spPr>
          <a:xfrm>
            <a:off x="-1" y="0"/>
            <a:ext cx="1026544" cy="83099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14286625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Carbon dioxide</a:t>
            </a:r>
          </a:p>
          <a:p>
            <a:pPr algn="ctr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2049517"/>
            <a:ext cx="12192000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8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</a:t>
            </a:r>
            <a:r>
              <a:rPr lang="en-US" sz="88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  <a:p>
            <a:pPr lvl="0" algn="ctr"/>
            <a:r>
              <a:rPr lang="en-US" sz="4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Molecular, C is a nonmetal</a:t>
            </a:r>
          </a:p>
          <a:p>
            <a:endParaRPr lang="en-US" dirty="0">
              <a:solidFill>
                <a:prstClr val="black"/>
              </a:solidFill>
            </a:endParaRPr>
          </a:p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502410C-06D3-2996-348A-A0C2D5AD50F6}"/>
              </a:ext>
            </a:extLst>
          </p:cNvPr>
          <p:cNvSpPr txBox="1"/>
          <p:nvPr/>
        </p:nvSpPr>
        <p:spPr>
          <a:xfrm>
            <a:off x="-1" y="0"/>
            <a:ext cx="1026544" cy="83099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374975999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A467722-A5FF-1A65-D121-41F40FC9DAEE}"/>
              </a:ext>
            </a:extLst>
          </p:cNvPr>
          <p:cNvSpPr txBox="1"/>
          <p:nvPr/>
        </p:nvSpPr>
        <p:spPr>
          <a:xfrm>
            <a:off x="0" y="2444620"/>
            <a:ext cx="1219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solidFill>
                  <a:srgbClr val="FF0000"/>
                </a:solidFill>
              </a:rPr>
              <a:t>Skip 13  </a:t>
            </a:r>
            <a:r>
              <a:rPr lang="en-US" sz="7200" dirty="0">
                <a:solidFill>
                  <a:srgbClr val="FF0000"/>
                </a:solidFill>
                <a:latin typeface="Wingdings" panose="05000000000000000000" pitchFamily="2" charset="2"/>
              </a:rPr>
              <a:t>J</a:t>
            </a:r>
          </a:p>
        </p:txBody>
      </p:sp>
    </p:spTree>
    <p:extLst>
      <p:ext uri="{BB962C8B-B14F-4D97-AF65-F5344CB8AC3E}">
        <p14:creationId xmlns:p14="http://schemas.microsoft.com/office/powerpoint/2010/main" val="1043087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Dinitrogen trioxide</a:t>
            </a:r>
          </a:p>
          <a:p>
            <a:pPr algn="ctr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2049517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</a:rPr>
              <a:t>What is the formula of this compound?</a:t>
            </a:r>
          </a:p>
          <a:p>
            <a:pPr algn="ctr"/>
            <a:endParaRPr lang="en-US" sz="2800" dirty="0">
              <a:solidFill>
                <a:prstClr val="black">
                  <a:lumMod val="95000"/>
                  <a:lumOff val="5000"/>
                </a:prstClr>
              </a:solidFill>
            </a:endParaRPr>
          </a:p>
          <a:p>
            <a:pPr algn="ctr"/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</a:rPr>
              <a:t>Is it ionic or molecular?</a:t>
            </a:r>
          </a:p>
          <a:p>
            <a:endParaRPr lang="en-US" dirty="0">
              <a:solidFill>
                <a:prstClr val="black"/>
              </a:solidFill>
            </a:endParaRPr>
          </a:p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B84FA53-7E46-2225-EC3B-701E7B19A70D}"/>
              </a:ext>
            </a:extLst>
          </p:cNvPr>
          <p:cNvSpPr txBox="1"/>
          <p:nvPr/>
        </p:nvSpPr>
        <p:spPr>
          <a:xfrm>
            <a:off x="-1" y="0"/>
            <a:ext cx="1026544" cy="83099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248168310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Dinitrogen trioxide</a:t>
            </a:r>
          </a:p>
          <a:p>
            <a:pPr algn="ctr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2049517"/>
            <a:ext cx="12192000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8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88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8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88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lvl="0" algn="ctr"/>
            <a:r>
              <a:rPr lang="en-US" sz="4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Molecular, N is a nonmetal</a:t>
            </a:r>
          </a:p>
          <a:p>
            <a:endParaRPr lang="en-US" dirty="0">
              <a:solidFill>
                <a:prstClr val="black"/>
              </a:solidFill>
            </a:endParaRPr>
          </a:p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4691278-0369-66B0-DA69-AA2C229B4622}"/>
              </a:ext>
            </a:extLst>
          </p:cNvPr>
          <p:cNvSpPr txBox="1"/>
          <p:nvPr/>
        </p:nvSpPr>
        <p:spPr>
          <a:xfrm>
            <a:off x="-1" y="0"/>
            <a:ext cx="1026544" cy="83099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234536438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Boron trifluoride</a:t>
            </a:r>
          </a:p>
          <a:p>
            <a:pPr algn="ctr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2049517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</a:rPr>
              <a:t>What is the formula of this compound?</a:t>
            </a:r>
          </a:p>
          <a:p>
            <a:pPr algn="ctr"/>
            <a:endParaRPr lang="en-US" sz="2800" dirty="0">
              <a:solidFill>
                <a:prstClr val="black">
                  <a:lumMod val="95000"/>
                  <a:lumOff val="5000"/>
                </a:prstClr>
              </a:solidFill>
            </a:endParaRPr>
          </a:p>
          <a:p>
            <a:pPr algn="ctr"/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</a:rPr>
              <a:t>Is it ionic or molecular?</a:t>
            </a:r>
          </a:p>
          <a:p>
            <a:endParaRPr lang="en-US" dirty="0">
              <a:solidFill>
                <a:prstClr val="black"/>
              </a:solidFill>
            </a:endParaRPr>
          </a:p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0557D5D-4629-7BF5-2213-A05412E57E40}"/>
              </a:ext>
            </a:extLst>
          </p:cNvPr>
          <p:cNvSpPr txBox="1"/>
          <p:nvPr/>
        </p:nvSpPr>
        <p:spPr>
          <a:xfrm>
            <a:off x="-1" y="0"/>
            <a:ext cx="1026544" cy="83099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37361408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Boron trifluoride</a:t>
            </a:r>
          </a:p>
          <a:p>
            <a:pPr algn="ctr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2049517"/>
            <a:ext cx="12192000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8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BF</a:t>
            </a:r>
            <a:r>
              <a:rPr lang="en-US" sz="88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lvl="0" algn="ctr"/>
            <a:r>
              <a:rPr lang="en-US" sz="4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Molecular, B is a nonmetal</a:t>
            </a:r>
          </a:p>
          <a:p>
            <a:endParaRPr lang="en-US" sz="4800" dirty="0">
              <a:solidFill>
                <a:prstClr val="black"/>
              </a:solidFill>
            </a:endParaRPr>
          </a:p>
          <a:p>
            <a:endParaRPr lang="en-US" sz="4800" dirty="0">
              <a:solidFill>
                <a:prstClr val="black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DFEAFCE-51FF-E7FC-6034-634B29069B33}"/>
              </a:ext>
            </a:extLst>
          </p:cNvPr>
          <p:cNvSpPr txBox="1"/>
          <p:nvPr/>
        </p:nvSpPr>
        <p:spPr>
          <a:xfrm>
            <a:off x="-1" y="0"/>
            <a:ext cx="1026544" cy="83099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15924842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Selenium dioxide</a:t>
            </a:r>
          </a:p>
          <a:p>
            <a:pPr algn="ctr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54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5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2049517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</a:rPr>
              <a:t>What is the formula of this compound?</a:t>
            </a:r>
          </a:p>
          <a:p>
            <a:pPr algn="ctr"/>
            <a:endParaRPr lang="en-US" sz="2800" dirty="0">
              <a:solidFill>
                <a:prstClr val="black">
                  <a:lumMod val="95000"/>
                  <a:lumOff val="5000"/>
                </a:prstClr>
              </a:solidFill>
            </a:endParaRPr>
          </a:p>
          <a:p>
            <a:pPr algn="ctr"/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</a:rPr>
              <a:t>Is it ionic or molecular?</a:t>
            </a:r>
          </a:p>
          <a:p>
            <a:endParaRPr lang="en-US" dirty="0">
              <a:solidFill>
                <a:prstClr val="black"/>
              </a:solidFill>
            </a:endParaRPr>
          </a:p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ECBB81C-BE8C-C5C4-0F0D-12BEBB493053}"/>
              </a:ext>
            </a:extLst>
          </p:cNvPr>
          <p:cNvSpPr txBox="1"/>
          <p:nvPr/>
        </p:nvSpPr>
        <p:spPr>
          <a:xfrm>
            <a:off x="-1" y="0"/>
            <a:ext cx="1026544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418118408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Selenium dioxide</a:t>
            </a:r>
          </a:p>
          <a:p>
            <a:pPr algn="ctr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54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5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2049517"/>
            <a:ext cx="12192000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8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SeO</a:t>
            </a:r>
            <a:r>
              <a:rPr lang="en-US" sz="88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  <a:p>
            <a:pPr lvl="0" algn="ctr"/>
            <a:r>
              <a:rPr lang="en-US" sz="4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Molecular, Se is a nonmetal</a:t>
            </a:r>
          </a:p>
          <a:p>
            <a:endParaRPr lang="en-US" dirty="0">
              <a:solidFill>
                <a:prstClr val="black"/>
              </a:solidFill>
            </a:endParaRPr>
          </a:p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F3A6B34-80EB-9602-FE9F-199FBE1CA14B}"/>
              </a:ext>
            </a:extLst>
          </p:cNvPr>
          <p:cNvSpPr txBox="1"/>
          <p:nvPr/>
        </p:nvSpPr>
        <p:spPr>
          <a:xfrm>
            <a:off x="-1" y="0"/>
            <a:ext cx="1026544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32004416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Silicon disulfide</a:t>
            </a:r>
          </a:p>
          <a:p>
            <a:pPr algn="ctr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2049517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</a:rPr>
              <a:t>What is the formula of this compound?</a:t>
            </a:r>
          </a:p>
          <a:p>
            <a:pPr algn="ctr"/>
            <a:endParaRPr lang="en-US" sz="2800" dirty="0">
              <a:solidFill>
                <a:prstClr val="black">
                  <a:lumMod val="95000"/>
                  <a:lumOff val="5000"/>
                </a:prstClr>
              </a:solidFill>
            </a:endParaRPr>
          </a:p>
          <a:p>
            <a:pPr algn="ctr"/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</a:rPr>
              <a:t>Is it ionic or molecular?</a:t>
            </a:r>
          </a:p>
          <a:p>
            <a:endParaRPr lang="en-US" dirty="0">
              <a:solidFill>
                <a:prstClr val="black"/>
              </a:solidFill>
            </a:endParaRPr>
          </a:p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672FEC-A9AC-5D95-D3C8-C9A6C0F883B0}"/>
              </a:ext>
            </a:extLst>
          </p:cNvPr>
          <p:cNvSpPr txBox="1"/>
          <p:nvPr/>
        </p:nvSpPr>
        <p:spPr>
          <a:xfrm>
            <a:off x="-1" y="0"/>
            <a:ext cx="1026544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112570498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Silicon disulfide</a:t>
            </a:r>
          </a:p>
          <a:p>
            <a:pPr algn="ctr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2049517"/>
            <a:ext cx="12192000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8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SiS</a:t>
            </a:r>
            <a:r>
              <a:rPr lang="en-US" sz="88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  <a:p>
            <a:pPr lvl="0" algn="ctr"/>
            <a:r>
              <a:rPr lang="en-US" sz="4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Molecular, Si is a nonmetal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97E7ED5-D836-65BD-296B-D0B6A2A2D303}"/>
              </a:ext>
            </a:extLst>
          </p:cNvPr>
          <p:cNvSpPr txBox="1"/>
          <p:nvPr/>
        </p:nvSpPr>
        <p:spPr>
          <a:xfrm>
            <a:off x="-1" y="0"/>
            <a:ext cx="1026544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310607099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Silicon tetrachloride</a:t>
            </a:r>
            <a:endParaRPr lang="en-US" sz="54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5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2049517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</a:rPr>
              <a:t>What is the formula of this compound?</a:t>
            </a:r>
          </a:p>
          <a:p>
            <a:pPr algn="ctr"/>
            <a:endParaRPr lang="en-US" sz="2800" dirty="0">
              <a:solidFill>
                <a:prstClr val="black">
                  <a:lumMod val="95000"/>
                  <a:lumOff val="5000"/>
                </a:prstClr>
              </a:solidFill>
            </a:endParaRPr>
          </a:p>
          <a:p>
            <a:pPr algn="ctr"/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</a:rPr>
              <a:t>Is it ionic or molecular?</a:t>
            </a:r>
          </a:p>
          <a:p>
            <a:endParaRPr lang="en-US" dirty="0">
              <a:solidFill>
                <a:prstClr val="black"/>
              </a:solidFill>
            </a:endParaRPr>
          </a:p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52C3068-E9FD-DC41-1BDB-200FFB3D1ECC}"/>
              </a:ext>
            </a:extLst>
          </p:cNvPr>
          <p:cNvSpPr txBox="1"/>
          <p:nvPr/>
        </p:nvSpPr>
        <p:spPr>
          <a:xfrm>
            <a:off x="0" y="0"/>
            <a:ext cx="1026544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336578704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Silicon tetrachloride</a:t>
            </a:r>
            <a:endParaRPr lang="en-US" sz="54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54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5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2049517"/>
            <a:ext cx="12192000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8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SiCl</a:t>
            </a:r>
            <a:r>
              <a:rPr lang="en-US" sz="88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  <a:p>
            <a:pPr lvl="0" algn="ctr"/>
            <a:r>
              <a:rPr lang="en-US" sz="4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Molecular, Si is a nonmetal</a:t>
            </a:r>
          </a:p>
          <a:p>
            <a:endParaRPr lang="en-US" dirty="0">
              <a:solidFill>
                <a:prstClr val="black"/>
              </a:solidFill>
            </a:endParaRPr>
          </a:p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9BF0DA0-CB6D-0A7F-98FF-8CCF9EBC4C2A}"/>
              </a:ext>
            </a:extLst>
          </p:cNvPr>
          <p:cNvSpPr txBox="1"/>
          <p:nvPr/>
        </p:nvSpPr>
        <p:spPr>
          <a:xfrm>
            <a:off x="-1" y="0"/>
            <a:ext cx="1026544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315831710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" y="830997"/>
            <a:ext cx="1219200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Dihydrogen monosulfide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-1" y="3223561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</a:rPr>
              <a:t>What is the formula of this compound?</a:t>
            </a:r>
          </a:p>
          <a:p>
            <a:pPr algn="ctr"/>
            <a:endParaRPr lang="en-US" sz="2800" dirty="0">
              <a:solidFill>
                <a:prstClr val="black">
                  <a:lumMod val="95000"/>
                  <a:lumOff val="5000"/>
                </a:prstClr>
              </a:solidFill>
            </a:endParaRPr>
          </a:p>
          <a:p>
            <a:pPr algn="ctr"/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</a:rPr>
              <a:t>Is it ionic or molecular?</a:t>
            </a:r>
          </a:p>
          <a:p>
            <a:endParaRPr lang="en-US" dirty="0">
              <a:solidFill>
                <a:prstClr val="black"/>
              </a:solidFill>
            </a:endParaRPr>
          </a:p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DCFED6D-97B1-0476-6608-FF1C695ABF79}"/>
              </a:ext>
            </a:extLst>
          </p:cNvPr>
          <p:cNvSpPr txBox="1"/>
          <p:nvPr/>
        </p:nvSpPr>
        <p:spPr>
          <a:xfrm>
            <a:off x="-1" y="0"/>
            <a:ext cx="1026544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</a:t>
            </a:r>
          </a:p>
        </p:txBody>
      </p:sp>
    </p:spTree>
    <p:extLst>
      <p:ext uri="{BB962C8B-B14F-4D97-AF65-F5344CB8AC3E}">
        <p14:creationId xmlns:p14="http://schemas.microsoft.com/office/powerpoint/2010/main" val="50318088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" y="830997"/>
            <a:ext cx="1219200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Dihydrogen monosulfide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DCFED6D-97B1-0476-6608-FF1C695ABF79}"/>
              </a:ext>
            </a:extLst>
          </p:cNvPr>
          <p:cNvSpPr txBox="1"/>
          <p:nvPr/>
        </p:nvSpPr>
        <p:spPr>
          <a:xfrm>
            <a:off x="-1" y="0"/>
            <a:ext cx="1026544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2489784"/>
            <a:ext cx="12192000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8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88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8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</a:p>
          <a:p>
            <a:pPr lvl="0" algn="ctr"/>
            <a:r>
              <a:rPr lang="en-US" sz="4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Molecular, H is a nonmetal</a:t>
            </a:r>
          </a:p>
        </p:txBody>
      </p:sp>
    </p:spTree>
    <p:extLst>
      <p:ext uri="{BB962C8B-B14F-4D97-AF65-F5344CB8AC3E}">
        <p14:creationId xmlns:p14="http://schemas.microsoft.com/office/powerpoint/2010/main" val="145817633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Arsenic pentafluoride</a:t>
            </a:r>
            <a:endParaRPr lang="en-US" sz="54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2049517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</a:rPr>
              <a:t>What is the formula of this compound?</a:t>
            </a:r>
          </a:p>
          <a:p>
            <a:pPr algn="ctr"/>
            <a:endParaRPr lang="en-US" sz="2800" dirty="0">
              <a:solidFill>
                <a:prstClr val="black">
                  <a:lumMod val="95000"/>
                  <a:lumOff val="5000"/>
                </a:prstClr>
              </a:solidFill>
            </a:endParaRPr>
          </a:p>
          <a:p>
            <a:pPr algn="ctr"/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</a:rPr>
              <a:t>Is it ionic or molecular?</a:t>
            </a:r>
          </a:p>
          <a:p>
            <a:endParaRPr lang="en-US" dirty="0">
              <a:solidFill>
                <a:prstClr val="black"/>
              </a:solidFill>
            </a:endParaRPr>
          </a:p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0E3DF19-D405-9C84-AA03-42A0A82CF823}"/>
              </a:ext>
            </a:extLst>
          </p:cNvPr>
          <p:cNvSpPr txBox="1"/>
          <p:nvPr/>
        </p:nvSpPr>
        <p:spPr>
          <a:xfrm>
            <a:off x="-1" y="0"/>
            <a:ext cx="1026544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151208299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Arsenic pentafluoride</a:t>
            </a:r>
            <a:endParaRPr lang="en-US" sz="54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2049517"/>
            <a:ext cx="12192000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8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AsF</a:t>
            </a:r>
            <a:r>
              <a:rPr lang="en-US" sz="88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  <a:p>
            <a:pPr lvl="0" algn="ctr"/>
            <a:r>
              <a:rPr lang="en-US" sz="4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Molecular, As is a nonmetal</a:t>
            </a:r>
          </a:p>
          <a:p>
            <a:endParaRPr lang="en-US" dirty="0">
              <a:solidFill>
                <a:prstClr val="black"/>
              </a:solidFill>
            </a:endParaRPr>
          </a:p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653C394-9EF8-1C4B-9732-6F040760553C}"/>
              </a:ext>
            </a:extLst>
          </p:cNvPr>
          <p:cNvSpPr txBox="1"/>
          <p:nvPr/>
        </p:nvSpPr>
        <p:spPr>
          <a:xfrm>
            <a:off x="-1" y="0"/>
            <a:ext cx="1026544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359663404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Selenium trioxide</a:t>
            </a:r>
            <a:endParaRPr lang="en-US" sz="54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2049517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</a:rPr>
              <a:t>What is the formula of this compound?</a:t>
            </a:r>
          </a:p>
          <a:p>
            <a:pPr algn="ctr"/>
            <a:endParaRPr lang="en-US" sz="2800" dirty="0">
              <a:solidFill>
                <a:prstClr val="black">
                  <a:lumMod val="95000"/>
                  <a:lumOff val="5000"/>
                </a:prstClr>
              </a:solidFill>
            </a:endParaRPr>
          </a:p>
          <a:p>
            <a:pPr algn="ctr"/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</a:rPr>
              <a:t>Is it ionic or molecular?</a:t>
            </a:r>
          </a:p>
          <a:p>
            <a:endParaRPr lang="en-US" dirty="0">
              <a:solidFill>
                <a:prstClr val="black"/>
              </a:solidFill>
            </a:endParaRPr>
          </a:p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FB239B7-AC07-3AAE-9278-4F42E3E7A81F}"/>
              </a:ext>
            </a:extLst>
          </p:cNvPr>
          <p:cNvSpPr txBox="1"/>
          <p:nvPr/>
        </p:nvSpPr>
        <p:spPr>
          <a:xfrm>
            <a:off x="-1" y="0"/>
            <a:ext cx="1026544" cy="830997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</a:t>
            </a:r>
          </a:p>
        </p:txBody>
      </p:sp>
    </p:spTree>
    <p:extLst>
      <p:ext uri="{BB962C8B-B14F-4D97-AF65-F5344CB8AC3E}">
        <p14:creationId xmlns:p14="http://schemas.microsoft.com/office/powerpoint/2010/main" val="195267046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Selenium trioxide</a:t>
            </a:r>
            <a:endParaRPr lang="en-US" sz="54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2049517"/>
            <a:ext cx="12192000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8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SeO</a:t>
            </a:r>
            <a:r>
              <a:rPr lang="en-US" sz="88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algn="ctr"/>
            <a:r>
              <a:rPr lang="en-US" sz="4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Molecular, Se is a nonmetal</a:t>
            </a:r>
          </a:p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4548443-B449-26DC-9071-667136CFC9A6}"/>
              </a:ext>
            </a:extLst>
          </p:cNvPr>
          <p:cNvSpPr txBox="1"/>
          <p:nvPr/>
        </p:nvSpPr>
        <p:spPr>
          <a:xfrm>
            <a:off x="-1" y="0"/>
            <a:ext cx="1026544" cy="830997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</a:t>
            </a:r>
          </a:p>
        </p:txBody>
      </p:sp>
    </p:spTree>
    <p:extLst>
      <p:ext uri="{BB962C8B-B14F-4D97-AF65-F5344CB8AC3E}">
        <p14:creationId xmlns:p14="http://schemas.microsoft.com/office/powerpoint/2010/main" val="254037439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29589"/>
            <a:ext cx="121920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Phosphorous tribromide</a:t>
            </a:r>
            <a:endParaRPr lang="en-US" sz="54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3107136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</a:rPr>
              <a:t>What is the formula of this compound?</a:t>
            </a:r>
          </a:p>
          <a:p>
            <a:pPr algn="ctr"/>
            <a:endParaRPr lang="en-US" sz="2800" dirty="0">
              <a:solidFill>
                <a:prstClr val="black">
                  <a:lumMod val="95000"/>
                  <a:lumOff val="5000"/>
                </a:prstClr>
              </a:solidFill>
            </a:endParaRPr>
          </a:p>
          <a:p>
            <a:pPr algn="ctr"/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</a:rPr>
              <a:t>Is it ionic or molecular?</a:t>
            </a:r>
          </a:p>
          <a:p>
            <a:endParaRPr lang="en-US" dirty="0">
              <a:solidFill>
                <a:prstClr val="black"/>
              </a:solidFill>
            </a:endParaRPr>
          </a:p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2CC61CE-E77C-F82A-6790-8F7DEF9C8955}"/>
              </a:ext>
            </a:extLst>
          </p:cNvPr>
          <p:cNvSpPr txBox="1"/>
          <p:nvPr/>
        </p:nvSpPr>
        <p:spPr>
          <a:xfrm>
            <a:off x="-1" y="0"/>
            <a:ext cx="1026544" cy="830997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</a:t>
            </a:r>
          </a:p>
        </p:txBody>
      </p:sp>
    </p:spTree>
    <p:extLst>
      <p:ext uri="{BB962C8B-B14F-4D97-AF65-F5344CB8AC3E}">
        <p14:creationId xmlns:p14="http://schemas.microsoft.com/office/powerpoint/2010/main" val="179626157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29589"/>
            <a:ext cx="121920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Phosphorous tribromide</a:t>
            </a:r>
            <a:endParaRPr lang="en-US" sz="54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2CC61CE-E77C-F82A-6790-8F7DEF9C8955}"/>
              </a:ext>
            </a:extLst>
          </p:cNvPr>
          <p:cNvSpPr txBox="1"/>
          <p:nvPr/>
        </p:nvSpPr>
        <p:spPr>
          <a:xfrm>
            <a:off x="-1" y="0"/>
            <a:ext cx="1026544" cy="830997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2468158"/>
            <a:ext cx="12192000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8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PBr</a:t>
            </a:r>
            <a:r>
              <a:rPr lang="en-US" sz="88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lvl="0" algn="ctr"/>
            <a:r>
              <a:rPr lang="en-US" sz="4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Molecular, P is a nonmetal</a:t>
            </a:r>
          </a:p>
          <a:p>
            <a:endParaRPr lang="en-US" dirty="0">
              <a:solidFill>
                <a:prstClr val="black"/>
              </a:solidFill>
            </a:endParaRPr>
          </a:p>
          <a:p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698944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Difluorine</a:t>
            </a:r>
            <a:r>
              <a:rPr lang="en-US" sz="8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monoxide</a:t>
            </a:r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2049517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</a:rPr>
              <a:t>What is the formula of this compound?</a:t>
            </a:r>
          </a:p>
          <a:p>
            <a:pPr algn="ctr"/>
            <a:endParaRPr lang="en-US" sz="2800" dirty="0">
              <a:solidFill>
                <a:prstClr val="black">
                  <a:lumMod val="95000"/>
                  <a:lumOff val="5000"/>
                </a:prstClr>
              </a:solidFill>
            </a:endParaRPr>
          </a:p>
          <a:p>
            <a:pPr algn="ctr"/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</a:rPr>
              <a:t>Is it ionic or molecular?</a:t>
            </a:r>
          </a:p>
          <a:p>
            <a:endParaRPr lang="en-US" dirty="0">
              <a:solidFill>
                <a:prstClr val="black"/>
              </a:solidFill>
            </a:endParaRPr>
          </a:p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4E49EFA-1AEF-CF7A-A758-3946734FE3CE}"/>
              </a:ext>
            </a:extLst>
          </p:cNvPr>
          <p:cNvSpPr txBox="1"/>
          <p:nvPr/>
        </p:nvSpPr>
        <p:spPr>
          <a:xfrm>
            <a:off x="-1" y="0"/>
            <a:ext cx="1026544" cy="830997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</a:t>
            </a:r>
          </a:p>
        </p:txBody>
      </p:sp>
    </p:spTree>
    <p:extLst>
      <p:ext uri="{BB962C8B-B14F-4D97-AF65-F5344CB8AC3E}">
        <p14:creationId xmlns:p14="http://schemas.microsoft.com/office/powerpoint/2010/main" val="344300987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Difluorine</a:t>
            </a:r>
            <a:r>
              <a:rPr lang="en-US" sz="8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monoxide</a:t>
            </a:r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2049517"/>
            <a:ext cx="12192000" cy="320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8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sz="88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8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</a:p>
          <a:p>
            <a:pPr lvl="0" algn="ctr"/>
            <a:r>
              <a:rPr lang="en-US" sz="4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Molecular, F is a nonmetal</a:t>
            </a:r>
          </a:p>
          <a:p>
            <a:endParaRPr lang="en-US" sz="4800" dirty="0">
              <a:solidFill>
                <a:prstClr val="black"/>
              </a:solidFill>
            </a:endParaRPr>
          </a:p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76C71E-E543-B875-058A-44AA98D6D7EF}"/>
              </a:ext>
            </a:extLst>
          </p:cNvPr>
          <p:cNvSpPr txBox="1"/>
          <p:nvPr/>
        </p:nvSpPr>
        <p:spPr>
          <a:xfrm>
            <a:off x="-1" y="0"/>
            <a:ext cx="1026544" cy="830997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</a:t>
            </a:r>
          </a:p>
        </p:txBody>
      </p:sp>
    </p:spTree>
    <p:extLst>
      <p:ext uri="{BB962C8B-B14F-4D97-AF65-F5344CB8AC3E}">
        <p14:creationId xmlns:p14="http://schemas.microsoft.com/office/powerpoint/2010/main" val="112382581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40606"/>
            <a:ext cx="121920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Hydrogen </a:t>
            </a:r>
            <a:r>
              <a:rPr lang="en-US" sz="8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monobromide</a:t>
            </a:r>
            <a:endParaRPr lang="en-US" sz="54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3118153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</a:rPr>
              <a:t>What is the formula of this compound?</a:t>
            </a:r>
          </a:p>
          <a:p>
            <a:pPr algn="ctr"/>
            <a:endParaRPr lang="en-US" sz="2800" dirty="0">
              <a:solidFill>
                <a:prstClr val="black">
                  <a:lumMod val="95000"/>
                  <a:lumOff val="5000"/>
                </a:prstClr>
              </a:solidFill>
            </a:endParaRPr>
          </a:p>
          <a:p>
            <a:pPr algn="ctr"/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</a:rPr>
              <a:t>Is it ionic or molecular?</a:t>
            </a:r>
          </a:p>
          <a:p>
            <a:endParaRPr lang="en-US" dirty="0">
              <a:solidFill>
                <a:prstClr val="black"/>
              </a:solidFill>
            </a:endParaRPr>
          </a:p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E26A42A-7557-6B75-CA19-FD17B48D6B5B}"/>
              </a:ext>
            </a:extLst>
          </p:cNvPr>
          <p:cNvSpPr txBox="1"/>
          <p:nvPr/>
        </p:nvSpPr>
        <p:spPr>
          <a:xfrm>
            <a:off x="-1" y="0"/>
            <a:ext cx="1026544" cy="830997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</a:t>
            </a:r>
          </a:p>
        </p:txBody>
      </p:sp>
    </p:spTree>
    <p:extLst>
      <p:ext uri="{BB962C8B-B14F-4D97-AF65-F5344CB8AC3E}">
        <p14:creationId xmlns:p14="http://schemas.microsoft.com/office/powerpoint/2010/main" val="347041449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40606"/>
            <a:ext cx="121920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Hydrogen </a:t>
            </a:r>
            <a:r>
              <a:rPr lang="en-US" sz="8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monobromide</a:t>
            </a:r>
            <a:endParaRPr lang="en-US" sz="54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E26A42A-7557-6B75-CA19-FD17B48D6B5B}"/>
              </a:ext>
            </a:extLst>
          </p:cNvPr>
          <p:cNvSpPr txBox="1"/>
          <p:nvPr/>
        </p:nvSpPr>
        <p:spPr>
          <a:xfrm>
            <a:off x="-1" y="0"/>
            <a:ext cx="1026544" cy="830997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2457141"/>
            <a:ext cx="12192000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88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HBr</a:t>
            </a:r>
            <a:endParaRPr lang="en-US" sz="88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en-US" sz="4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Molecular, H is a nonmetal</a:t>
            </a:r>
          </a:p>
          <a:p>
            <a:endParaRPr lang="en-US" dirty="0">
              <a:solidFill>
                <a:prstClr val="black"/>
              </a:solidFill>
            </a:endParaRPr>
          </a:p>
          <a:p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95984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Sulfur hexachloride</a:t>
            </a:r>
            <a:endParaRPr lang="en-US" sz="54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2049517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</a:rPr>
              <a:t>What is the formula of this compound?</a:t>
            </a:r>
          </a:p>
          <a:p>
            <a:pPr algn="ctr"/>
            <a:endParaRPr lang="en-US" sz="2800" dirty="0">
              <a:solidFill>
                <a:prstClr val="black">
                  <a:lumMod val="95000"/>
                  <a:lumOff val="5000"/>
                </a:prstClr>
              </a:solidFill>
            </a:endParaRPr>
          </a:p>
          <a:p>
            <a:pPr algn="ctr"/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</a:rPr>
              <a:t>Is it ionic or molecular?</a:t>
            </a:r>
          </a:p>
          <a:p>
            <a:endParaRPr lang="en-US" dirty="0">
              <a:solidFill>
                <a:prstClr val="black"/>
              </a:solidFill>
            </a:endParaRPr>
          </a:p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565646A-A302-6C56-13C4-C0B1304D3AA5}"/>
              </a:ext>
            </a:extLst>
          </p:cNvPr>
          <p:cNvSpPr txBox="1"/>
          <p:nvPr/>
        </p:nvSpPr>
        <p:spPr>
          <a:xfrm>
            <a:off x="-1" y="0"/>
            <a:ext cx="1026544" cy="830997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</a:p>
        </p:txBody>
      </p:sp>
    </p:spTree>
    <p:extLst>
      <p:ext uri="{BB962C8B-B14F-4D97-AF65-F5344CB8AC3E}">
        <p14:creationId xmlns:p14="http://schemas.microsoft.com/office/powerpoint/2010/main" val="122285463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Sulfur hexachloride</a:t>
            </a:r>
            <a:endParaRPr lang="en-US" sz="54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2049517"/>
            <a:ext cx="12192000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8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SCl</a:t>
            </a:r>
            <a:r>
              <a:rPr lang="en-US" sz="88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  <a:p>
            <a:pPr lvl="0" algn="ctr"/>
            <a:r>
              <a:rPr lang="en-US" sz="4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Molecular, S is a nonmetal</a:t>
            </a:r>
          </a:p>
          <a:p>
            <a:endParaRPr lang="en-US" dirty="0">
              <a:solidFill>
                <a:prstClr val="black"/>
              </a:solidFill>
            </a:endParaRPr>
          </a:p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EA0283C-2DC1-B261-6B69-BE8D2BE68148}"/>
              </a:ext>
            </a:extLst>
          </p:cNvPr>
          <p:cNvSpPr txBox="1"/>
          <p:nvPr/>
        </p:nvSpPr>
        <p:spPr>
          <a:xfrm>
            <a:off x="-1" y="0"/>
            <a:ext cx="1026544" cy="830997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</a:p>
        </p:txBody>
      </p:sp>
    </p:spTree>
    <p:extLst>
      <p:ext uri="{BB962C8B-B14F-4D97-AF65-F5344CB8AC3E}">
        <p14:creationId xmlns:p14="http://schemas.microsoft.com/office/powerpoint/2010/main" val="35681007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7200" dirty="0" err="1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Diphosphorous</a:t>
            </a:r>
            <a:r>
              <a:rPr lang="en-US" sz="72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pentoxide</a:t>
            </a:r>
            <a:endParaRPr lang="en-US" sz="4400" dirty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2049517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</a:rPr>
              <a:t>What is the formula of this compound?</a:t>
            </a:r>
          </a:p>
          <a:p>
            <a:pPr algn="ctr"/>
            <a:endParaRPr lang="en-US" sz="2800" dirty="0">
              <a:solidFill>
                <a:prstClr val="black">
                  <a:lumMod val="95000"/>
                  <a:lumOff val="5000"/>
                </a:prstClr>
              </a:solidFill>
            </a:endParaRPr>
          </a:p>
          <a:p>
            <a:pPr algn="ctr"/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</a:rPr>
              <a:t>Is it ionic or molecular?</a:t>
            </a:r>
          </a:p>
          <a:p>
            <a:endParaRPr lang="en-US" dirty="0">
              <a:solidFill>
                <a:prstClr val="black"/>
              </a:solidFill>
            </a:endParaRPr>
          </a:p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B298078-99A2-270B-0745-C855A2A715A2}"/>
              </a:ext>
            </a:extLst>
          </p:cNvPr>
          <p:cNvSpPr txBox="1"/>
          <p:nvPr/>
        </p:nvSpPr>
        <p:spPr>
          <a:xfrm>
            <a:off x="-1" y="0"/>
            <a:ext cx="1026544" cy="830997"/>
          </a:xfrm>
          <a:prstGeom prst="rect">
            <a:avLst/>
          </a:prstGeom>
          <a:solidFill>
            <a:srgbClr val="0000FF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</a:t>
            </a:r>
          </a:p>
        </p:txBody>
      </p:sp>
    </p:spTree>
    <p:extLst>
      <p:ext uri="{BB962C8B-B14F-4D97-AF65-F5344CB8AC3E}">
        <p14:creationId xmlns:p14="http://schemas.microsoft.com/office/powerpoint/2010/main" val="356064248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7200" dirty="0" err="1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Diphosphorous</a:t>
            </a:r>
            <a:r>
              <a:rPr lang="en-US" sz="72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pentoxide</a:t>
            </a:r>
            <a:endParaRPr lang="en-US" sz="4400" dirty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2049517"/>
            <a:ext cx="12192000" cy="320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8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88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8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88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  <a:p>
            <a:pPr lvl="0" algn="ctr"/>
            <a:r>
              <a:rPr lang="en-US" sz="4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Molecular, P is a nonmetal</a:t>
            </a:r>
          </a:p>
          <a:p>
            <a:endParaRPr lang="en-US" sz="4800" dirty="0">
              <a:solidFill>
                <a:srgbClr val="0000FF"/>
              </a:solidFill>
            </a:endParaRPr>
          </a:p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968A623-86F5-6952-4DDF-96EBAEB29673}"/>
              </a:ext>
            </a:extLst>
          </p:cNvPr>
          <p:cNvSpPr txBox="1"/>
          <p:nvPr/>
        </p:nvSpPr>
        <p:spPr>
          <a:xfrm>
            <a:off x="-1" y="0"/>
            <a:ext cx="1026544" cy="830997"/>
          </a:xfrm>
          <a:prstGeom prst="rect">
            <a:avLst/>
          </a:prstGeom>
          <a:solidFill>
            <a:srgbClr val="0000FF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</a:t>
            </a:r>
          </a:p>
        </p:txBody>
      </p:sp>
    </p:spTree>
    <p:extLst>
      <p:ext uri="{BB962C8B-B14F-4D97-AF65-F5344CB8AC3E}">
        <p14:creationId xmlns:p14="http://schemas.microsoft.com/office/powerpoint/2010/main" val="92081279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Vanadium IV oxide</a:t>
            </a:r>
            <a:endParaRPr lang="en-US" sz="5400" dirty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200" dirty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2049517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</a:rPr>
              <a:t>What is the formula of this compound?</a:t>
            </a:r>
          </a:p>
          <a:p>
            <a:pPr algn="ctr"/>
            <a:endParaRPr lang="en-US" sz="2800" dirty="0">
              <a:solidFill>
                <a:prstClr val="black">
                  <a:lumMod val="95000"/>
                  <a:lumOff val="5000"/>
                </a:prstClr>
              </a:solidFill>
            </a:endParaRPr>
          </a:p>
          <a:p>
            <a:pPr algn="ctr"/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</a:rPr>
              <a:t>Is it ionic or molecular?</a:t>
            </a:r>
          </a:p>
          <a:p>
            <a:endParaRPr lang="en-US" dirty="0">
              <a:solidFill>
                <a:prstClr val="black"/>
              </a:solidFill>
            </a:endParaRPr>
          </a:p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771E2CA-E27B-0996-7DAB-B6E1413ABDD0}"/>
              </a:ext>
            </a:extLst>
          </p:cNvPr>
          <p:cNvSpPr txBox="1"/>
          <p:nvPr/>
        </p:nvSpPr>
        <p:spPr>
          <a:xfrm>
            <a:off x="-1" y="0"/>
            <a:ext cx="1026544" cy="830997"/>
          </a:xfrm>
          <a:prstGeom prst="rect">
            <a:avLst/>
          </a:prstGeom>
          <a:solidFill>
            <a:srgbClr val="0000FF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</a:t>
            </a:r>
          </a:p>
        </p:txBody>
      </p:sp>
    </p:spTree>
    <p:extLst>
      <p:ext uri="{BB962C8B-B14F-4D97-AF65-F5344CB8AC3E}">
        <p14:creationId xmlns:p14="http://schemas.microsoft.com/office/powerpoint/2010/main" val="165266889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Vanadium IV oxide</a:t>
            </a:r>
            <a:endParaRPr lang="en-US" sz="5400" dirty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200" dirty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2049517"/>
            <a:ext cx="12192000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8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</a:t>
            </a:r>
            <a:r>
              <a:rPr lang="en-US" sz="88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  <a:p>
            <a:pPr lvl="0" algn="ctr"/>
            <a:br>
              <a:rPr lang="en-US" sz="4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Ionic, V is a metal</a:t>
            </a:r>
          </a:p>
          <a:p>
            <a:pPr lvl="0" algn="ctr"/>
            <a:r>
              <a:rPr lang="en-US" sz="4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Vanadium (IV) =   V</a:t>
            </a:r>
            <a:r>
              <a:rPr lang="en-US" sz="4800" spc="300" baseline="30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+4    </a:t>
            </a:r>
            <a:r>
              <a:rPr lang="en-US" sz="4800" spc="3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4800" spc="300" baseline="30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-2</a:t>
            </a:r>
            <a:endParaRPr lang="en-US" sz="48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C81483E-267A-B4CA-97AA-7211BE349A80}"/>
              </a:ext>
            </a:extLst>
          </p:cNvPr>
          <p:cNvSpPr txBox="1"/>
          <p:nvPr/>
        </p:nvSpPr>
        <p:spPr>
          <a:xfrm>
            <a:off x="-1" y="0"/>
            <a:ext cx="1026544" cy="830997"/>
          </a:xfrm>
          <a:prstGeom prst="rect">
            <a:avLst/>
          </a:prstGeom>
          <a:solidFill>
            <a:srgbClr val="0000FF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</a:t>
            </a:r>
          </a:p>
        </p:txBody>
      </p:sp>
    </p:spTree>
    <p:extLst>
      <p:ext uri="{BB962C8B-B14F-4D97-AF65-F5344CB8AC3E}">
        <p14:creationId xmlns:p14="http://schemas.microsoft.com/office/powerpoint/2010/main" val="357728329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Chromium VI sulfate</a:t>
            </a:r>
            <a:endParaRPr lang="en-US" sz="5400" dirty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200" dirty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2049517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</a:rPr>
              <a:t>What is the formula of this compound?</a:t>
            </a:r>
          </a:p>
          <a:p>
            <a:pPr algn="ctr"/>
            <a:endParaRPr lang="en-US" sz="2800" dirty="0">
              <a:solidFill>
                <a:prstClr val="black">
                  <a:lumMod val="95000"/>
                  <a:lumOff val="5000"/>
                </a:prstClr>
              </a:solidFill>
            </a:endParaRPr>
          </a:p>
          <a:p>
            <a:pPr algn="ctr"/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</a:rPr>
              <a:t>Is it ionic or molecular?</a:t>
            </a:r>
          </a:p>
          <a:p>
            <a:endParaRPr lang="en-US" dirty="0">
              <a:solidFill>
                <a:prstClr val="black"/>
              </a:solidFill>
            </a:endParaRPr>
          </a:p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07B6277-625D-28B9-4311-BC1DCF58E7CB}"/>
              </a:ext>
            </a:extLst>
          </p:cNvPr>
          <p:cNvSpPr txBox="1"/>
          <p:nvPr/>
        </p:nvSpPr>
        <p:spPr>
          <a:xfrm>
            <a:off x="-1" y="0"/>
            <a:ext cx="1026544" cy="830997"/>
          </a:xfrm>
          <a:prstGeom prst="rect">
            <a:avLst/>
          </a:prstGeom>
          <a:solidFill>
            <a:srgbClr val="0000FF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</a:t>
            </a:r>
          </a:p>
        </p:txBody>
      </p:sp>
    </p:spTree>
    <p:extLst>
      <p:ext uri="{BB962C8B-B14F-4D97-AF65-F5344CB8AC3E}">
        <p14:creationId xmlns:p14="http://schemas.microsoft.com/office/powerpoint/2010/main" val="105302399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Chromium VI sulfate</a:t>
            </a:r>
            <a:endParaRPr lang="en-US" sz="5400" dirty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200" dirty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2049517"/>
            <a:ext cx="12192000" cy="320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8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Cr(SO</a:t>
            </a:r>
            <a:r>
              <a:rPr lang="en-US" sz="88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8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88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algn="ctr"/>
            <a:endParaRPr lang="en-US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4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Ionic, Cr is a metal</a:t>
            </a:r>
          </a:p>
          <a:p>
            <a:pPr algn="ctr"/>
            <a:r>
              <a:rPr lang="en-US" sz="480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Chromium </a:t>
            </a:r>
            <a:r>
              <a:rPr lang="en-US" sz="4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(VI) = </a:t>
            </a:r>
            <a:r>
              <a:rPr lang="en-US" sz="4800" spc="3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</a:t>
            </a:r>
            <a:r>
              <a:rPr lang="en-US" sz="4800" spc="300" baseline="30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+6</a:t>
            </a:r>
            <a:r>
              <a:rPr lang="en-US" sz="4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sz="4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sulfate = SO</a:t>
            </a:r>
            <a:r>
              <a:rPr lang="en-US" sz="48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4800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-2</a:t>
            </a:r>
            <a:r>
              <a:rPr lang="en-US" sz="4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B2459B8-674E-6959-57D3-AAE14A3C05C6}"/>
              </a:ext>
            </a:extLst>
          </p:cNvPr>
          <p:cNvSpPr txBox="1"/>
          <p:nvPr/>
        </p:nvSpPr>
        <p:spPr>
          <a:xfrm>
            <a:off x="-1" y="0"/>
            <a:ext cx="1026544" cy="830997"/>
          </a:xfrm>
          <a:prstGeom prst="rect">
            <a:avLst/>
          </a:prstGeom>
          <a:solidFill>
            <a:srgbClr val="0000FF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</a:t>
            </a:r>
          </a:p>
        </p:txBody>
      </p:sp>
    </p:spTree>
    <p:extLst>
      <p:ext uri="{BB962C8B-B14F-4D97-AF65-F5344CB8AC3E}">
        <p14:creationId xmlns:p14="http://schemas.microsoft.com/office/powerpoint/2010/main" val="1846227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" y="1065449"/>
            <a:ext cx="12192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Aluminum hydrogen carbonate</a:t>
            </a:r>
            <a:endParaRPr lang="en-US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200" dirty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-1" y="3054228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</a:rPr>
              <a:t>What is the formula of this compound?</a:t>
            </a:r>
          </a:p>
          <a:p>
            <a:pPr algn="ctr"/>
            <a:endParaRPr lang="en-US" sz="2800" dirty="0">
              <a:solidFill>
                <a:prstClr val="black">
                  <a:lumMod val="95000"/>
                  <a:lumOff val="5000"/>
                </a:prstClr>
              </a:solidFill>
            </a:endParaRPr>
          </a:p>
          <a:p>
            <a:pPr algn="ctr"/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</a:rPr>
              <a:t>Is it ionic or molecular?</a:t>
            </a:r>
          </a:p>
          <a:p>
            <a:endParaRPr lang="en-US" dirty="0">
              <a:solidFill>
                <a:prstClr val="black"/>
              </a:solidFill>
            </a:endParaRPr>
          </a:p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EFBA494-E543-5625-0B9D-A5D88C3B16F3}"/>
              </a:ext>
            </a:extLst>
          </p:cNvPr>
          <p:cNvSpPr txBox="1"/>
          <p:nvPr/>
        </p:nvSpPr>
        <p:spPr>
          <a:xfrm>
            <a:off x="-1" y="0"/>
            <a:ext cx="1026544" cy="830997"/>
          </a:xfrm>
          <a:prstGeom prst="rect">
            <a:avLst/>
          </a:prstGeom>
          <a:solidFill>
            <a:srgbClr val="0000FF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29</a:t>
            </a:r>
          </a:p>
        </p:txBody>
      </p:sp>
    </p:spTree>
    <p:extLst>
      <p:ext uri="{BB962C8B-B14F-4D97-AF65-F5344CB8AC3E}">
        <p14:creationId xmlns:p14="http://schemas.microsoft.com/office/powerpoint/2010/main" val="215095682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" y="1065449"/>
            <a:ext cx="12192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Aluminum hydrogen carbonate</a:t>
            </a:r>
            <a:endParaRPr lang="en-US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200" dirty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EFBA494-E543-5625-0B9D-A5D88C3B16F3}"/>
              </a:ext>
            </a:extLst>
          </p:cNvPr>
          <p:cNvSpPr txBox="1"/>
          <p:nvPr/>
        </p:nvSpPr>
        <p:spPr>
          <a:xfrm>
            <a:off x="-1" y="0"/>
            <a:ext cx="1026544" cy="830997"/>
          </a:xfrm>
          <a:prstGeom prst="rect">
            <a:avLst/>
          </a:prstGeom>
          <a:solidFill>
            <a:srgbClr val="0000FF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29</a:t>
            </a:r>
          </a:p>
        </p:txBody>
      </p:sp>
    </p:spTree>
    <p:extLst>
      <p:ext uri="{BB962C8B-B14F-4D97-AF65-F5344CB8AC3E}">
        <p14:creationId xmlns:p14="http://schemas.microsoft.com/office/powerpoint/2010/main" val="190882919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33854"/>
            <a:ext cx="121920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Aluminum hydrogen carbonate</a:t>
            </a:r>
            <a:endParaRPr lang="en-US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200" dirty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455917"/>
            <a:ext cx="12192000" cy="38266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8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Al(HCO</a:t>
            </a:r>
            <a:r>
              <a:rPr lang="en-US" sz="88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8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88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br>
              <a:rPr lang="en-US" sz="88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8800" baseline="-250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4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Ionic, Al is a metal</a:t>
            </a:r>
          </a:p>
          <a:p>
            <a:endParaRPr lang="en-US" sz="48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A78C192-2351-EA8D-E22A-00D500508016}"/>
              </a:ext>
            </a:extLst>
          </p:cNvPr>
          <p:cNvSpPr txBox="1"/>
          <p:nvPr/>
        </p:nvSpPr>
        <p:spPr>
          <a:xfrm>
            <a:off x="-1" y="0"/>
            <a:ext cx="1026544" cy="830997"/>
          </a:xfrm>
          <a:prstGeom prst="rect">
            <a:avLst/>
          </a:prstGeom>
          <a:solidFill>
            <a:srgbClr val="0000FF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29</a:t>
            </a:r>
          </a:p>
        </p:txBody>
      </p:sp>
    </p:spTree>
    <p:extLst>
      <p:ext uri="{BB962C8B-B14F-4D97-AF65-F5344CB8AC3E}">
        <p14:creationId xmlns:p14="http://schemas.microsoft.com/office/powerpoint/2010/main" val="232420459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Cadmium chromate</a:t>
            </a:r>
            <a:endParaRPr lang="en-US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2049517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</a:rPr>
              <a:t>What is the formula of this compound?</a:t>
            </a:r>
          </a:p>
          <a:p>
            <a:pPr algn="ctr"/>
            <a:endParaRPr lang="en-US" sz="2800" dirty="0">
              <a:solidFill>
                <a:prstClr val="black">
                  <a:lumMod val="95000"/>
                  <a:lumOff val="5000"/>
                </a:prstClr>
              </a:solidFill>
            </a:endParaRPr>
          </a:p>
          <a:p>
            <a:pPr algn="ctr"/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</a:rPr>
              <a:t>Is it ionic or molecular?</a:t>
            </a:r>
          </a:p>
          <a:p>
            <a:endParaRPr lang="en-US" dirty="0">
              <a:solidFill>
                <a:prstClr val="black"/>
              </a:solidFill>
            </a:endParaRPr>
          </a:p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DCAC763-2374-CE5E-6A38-B326C445B24B}"/>
              </a:ext>
            </a:extLst>
          </p:cNvPr>
          <p:cNvSpPr txBox="1"/>
          <p:nvPr/>
        </p:nvSpPr>
        <p:spPr>
          <a:xfrm>
            <a:off x="0" y="0"/>
            <a:ext cx="1026544" cy="830997"/>
          </a:xfrm>
          <a:prstGeom prst="rect">
            <a:avLst/>
          </a:prstGeom>
          <a:solidFill>
            <a:srgbClr val="0000FF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</a:p>
        </p:txBody>
      </p:sp>
    </p:spTree>
    <p:extLst>
      <p:ext uri="{BB962C8B-B14F-4D97-AF65-F5344CB8AC3E}">
        <p14:creationId xmlns:p14="http://schemas.microsoft.com/office/powerpoint/2010/main" val="339705661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Cadmium chromate</a:t>
            </a:r>
            <a:endParaRPr lang="en-US" sz="8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2049517"/>
            <a:ext cx="121920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8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CdCrO</a:t>
            </a:r>
            <a:r>
              <a:rPr lang="en-US" sz="88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  <a:p>
            <a:pPr algn="ctr"/>
            <a:br>
              <a:rPr lang="en-US" sz="4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ionic, Cd is a metal</a:t>
            </a:r>
            <a:br>
              <a:rPr lang="en-US" sz="4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although it’s transitional, it makes ONLY</a:t>
            </a:r>
            <a:br>
              <a:rPr lang="en-US" sz="4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Cd</a:t>
            </a:r>
            <a:r>
              <a:rPr lang="en-US" sz="4800" baseline="30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r>
              <a:rPr lang="en-US" sz="4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cation, </a:t>
            </a:r>
            <a:r>
              <a:rPr lang="en-US" sz="4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 RN needed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28F024E-799A-D7D1-B27E-D27A33585C12}"/>
              </a:ext>
            </a:extLst>
          </p:cNvPr>
          <p:cNvSpPr txBox="1"/>
          <p:nvPr/>
        </p:nvSpPr>
        <p:spPr>
          <a:xfrm>
            <a:off x="0" y="0"/>
            <a:ext cx="1026544" cy="830997"/>
          </a:xfrm>
          <a:prstGeom prst="rect">
            <a:avLst/>
          </a:prstGeom>
          <a:solidFill>
            <a:srgbClr val="0000FF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</a:p>
        </p:txBody>
      </p:sp>
    </p:spTree>
    <p:extLst>
      <p:ext uri="{BB962C8B-B14F-4D97-AF65-F5344CB8AC3E}">
        <p14:creationId xmlns:p14="http://schemas.microsoft.com/office/powerpoint/2010/main" val="68884458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Iridium (IV) chloride</a:t>
            </a:r>
            <a:endParaRPr lang="en-US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2049517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</a:rPr>
              <a:t>What is the formula of this compound?</a:t>
            </a:r>
          </a:p>
          <a:p>
            <a:pPr algn="ctr"/>
            <a:endParaRPr lang="en-US" sz="2800" dirty="0">
              <a:solidFill>
                <a:prstClr val="black">
                  <a:lumMod val="95000"/>
                  <a:lumOff val="5000"/>
                </a:prstClr>
              </a:solidFill>
            </a:endParaRPr>
          </a:p>
          <a:p>
            <a:pPr algn="ctr"/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</a:rPr>
              <a:t>Is it ionic or molecular?</a:t>
            </a:r>
          </a:p>
          <a:p>
            <a:endParaRPr lang="en-US" dirty="0">
              <a:solidFill>
                <a:prstClr val="black"/>
              </a:solidFill>
            </a:endParaRPr>
          </a:p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E06A786-04C5-FDC5-F192-DE037AAC683B}"/>
              </a:ext>
            </a:extLst>
          </p:cNvPr>
          <p:cNvSpPr txBox="1"/>
          <p:nvPr/>
        </p:nvSpPr>
        <p:spPr>
          <a:xfrm>
            <a:off x="0" y="0"/>
            <a:ext cx="1026544" cy="830997"/>
          </a:xfrm>
          <a:prstGeom prst="rect">
            <a:avLst/>
          </a:prstGeom>
          <a:solidFill>
            <a:srgbClr val="FF0000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highlight>
                  <a:srgbClr val="FF00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31</a:t>
            </a:r>
          </a:p>
        </p:txBody>
      </p:sp>
    </p:spTree>
    <p:extLst>
      <p:ext uri="{BB962C8B-B14F-4D97-AF65-F5344CB8AC3E}">
        <p14:creationId xmlns:p14="http://schemas.microsoft.com/office/powerpoint/2010/main" val="217313452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Iridium (IV) chloride</a:t>
            </a:r>
            <a:endParaRPr lang="en-US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2049517"/>
            <a:ext cx="121920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8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IrCl</a:t>
            </a:r>
            <a:r>
              <a:rPr lang="en-US" sz="88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  <a:p>
            <a:pPr algn="ctr"/>
            <a:br>
              <a:rPr lang="en-US" sz="4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ionic, </a:t>
            </a:r>
            <a:r>
              <a:rPr lang="en-US" sz="48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en-US" sz="4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a metal</a:t>
            </a:r>
          </a:p>
          <a:p>
            <a:pPr algn="ctr"/>
            <a:r>
              <a:rPr lang="en-US" sz="4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Iridium (IV) =  </a:t>
            </a:r>
            <a:r>
              <a:rPr lang="en-US" sz="4800" spc="3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en-US" sz="4800" spc="300" baseline="30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+4     </a:t>
            </a:r>
            <a:r>
              <a:rPr lang="en-US" sz="4800" spc="3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</a:t>
            </a:r>
            <a:r>
              <a:rPr lang="en-US" sz="4800" spc="300" baseline="30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</a:p>
          <a:p>
            <a:endParaRPr lang="en-US" sz="48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FA15221-BDCD-D518-D884-9DFB443ACDDD}"/>
              </a:ext>
            </a:extLst>
          </p:cNvPr>
          <p:cNvSpPr txBox="1"/>
          <p:nvPr/>
        </p:nvSpPr>
        <p:spPr>
          <a:xfrm>
            <a:off x="0" y="0"/>
            <a:ext cx="1026544" cy="830997"/>
          </a:xfrm>
          <a:prstGeom prst="rect">
            <a:avLst/>
          </a:prstGeom>
          <a:solidFill>
            <a:srgbClr val="FF0000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highlight>
                  <a:srgbClr val="FF00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31</a:t>
            </a:r>
          </a:p>
        </p:txBody>
      </p:sp>
    </p:spTree>
    <p:extLst>
      <p:ext uri="{BB962C8B-B14F-4D97-AF65-F5344CB8AC3E}">
        <p14:creationId xmlns:p14="http://schemas.microsoft.com/office/powerpoint/2010/main" val="201208504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Carbon </a:t>
            </a:r>
            <a:r>
              <a:rPr lang="en-US" sz="8800" dirty="0" err="1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diselenide</a:t>
            </a:r>
            <a:endParaRPr lang="en-US" sz="5400" dirty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200" dirty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2049517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</a:rPr>
              <a:t>What is the formula of this compound?</a:t>
            </a:r>
          </a:p>
          <a:p>
            <a:pPr algn="ctr"/>
            <a:endParaRPr lang="en-US" sz="2800" dirty="0">
              <a:solidFill>
                <a:prstClr val="black">
                  <a:lumMod val="95000"/>
                  <a:lumOff val="5000"/>
                </a:prstClr>
              </a:solidFill>
            </a:endParaRPr>
          </a:p>
          <a:p>
            <a:pPr algn="ctr"/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</a:rPr>
              <a:t>Is it ionic or molecular?</a:t>
            </a:r>
          </a:p>
          <a:p>
            <a:endParaRPr lang="en-US" dirty="0">
              <a:solidFill>
                <a:prstClr val="black"/>
              </a:solidFill>
            </a:endParaRPr>
          </a:p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6CA4284-1F59-8157-1F77-0CB58AACFCA4}"/>
              </a:ext>
            </a:extLst>
          </p:cNvPr>
          <p:cNvSpPr txBox="1"/>
          <p:nvPr/>
        </p:nvSpPr>
        <p:spPr>
          <a:xfrm>
            <a:off x="0" y="0"/>
            <a:ext cx="1026544" cy="830997"/>
          </a:xfrm>
          <a:prstGeom prst="rect">
            <a:avLst/>
          </a:prstGeom>
          <a:solidFill>
            <a:srgbClr val="FF0000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highlight>
                  <a:srgbClr val="FF00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32</a:t>
            </a:r>
          </a:p>
        </p:txBody>
      </p:sp>
    </p:spTree>
    <p:extLst>
      <p:ext uri="{BB962C8B-B14F-4D97-AF65-F5344CB8AC3E}">
        <p14:creationId xmlns:p14="http://schemas.microsoft.com/office/powerpoint/2010/main" val="341083164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Carbon </a:t>
            </a:r>
            <a:r>
              <a:rPr lang="en-US" sz="8800" dirty="0" err="1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diselenide</a:t>
            </a:r>
            <a:endParaRPr lang="en-US" sz="5400" dirty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200" dirty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2049517"/>
            <a:ext cx="12192000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8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CSe</a:t>
            </a:r>
            <a:r>
              <a:rPr lang="en-US" sz="88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  <a:p>
            <a:pPr algn="ctr"/>
            <a:r>
              <a:rPr lang="en-US" sz="4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molecular, C is a non metal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2D56F88-CBBC-BF74-BD74-F7E364A51B73}"/>
              </a:ext>
            </a:extLst>
          </p:cNvPr>
          <p:cNvSpPr txBox="1"/>
          <p:nvPr/>
        </p:nvSpPr>
        <p:spPr>
          <a:xfrm>
            <a:off x="0" y="0"/>
            <a:ext cx="1026544" cy="830997"/>
          </a:xfrm>
          <a:prstGeom prst="rect">
            <a:avLst/>
          </a:prstGeom>
          <a:solidFill>
            <a:srgbClr val="FF0000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highlight>
                  <a:srgbClr val="FF00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32</a:t>
            </a:r>
          </a:p>
        </p:txBody>
      </p:sp>
    </p:spTree>
    <p:extLst>
      <p:ext uri="{BB962C8B-B14F-4D97-AF65-F5344CB8AC3E}">
        <p14:creationId xmlns:p14="http://schemas.microsoft.com/office/powerpoint/2010/main" val="265696424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91225"/>
            <a:ext cx="121920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Platinum (IV) phosphate</a:t>
            </a:r>
            <a:endParaRPr lang="en-US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3429000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</a:rPr>
              <a:t>What is the formula of this compound?</a:t>
            </a:r>
          </a:p>
          <a:p>
            <a:pPr algn="ctr"/>
            <a:endParaRPr lang="en-US" sz="2800" dirty="0">
              <a:solidFill>
                <a:prstClr val="black">
                  <a:lumMod val="95000"/>
                  <a:lumOff val="5000"/>
                </a:prstClr>
              </a:solidFill>
            </a:endParaRPr>
          </a:p>
          <a:p>
            <a:pPr algn="ctr"/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</a:rPr>
              <a:t>Is it ionic or molecular?</a:t>
            </a:r>
          </a:p>
          <a:p>
            <a:endParaRPr lang="en-US" dirty="0">
              <a:solidFill>
                <a:prstClr val="black"/>
              </a:solidFill>
            </a:endParaRPr>
          </a:p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F72785F-0A85-A986-3460-9E05DCA87F9D}"/>
              </a:ext>
            </a:extLst>
          </p:cNvPr>
          <p:cNvSpPr txBox="1"/>
          <p:nvPr/>
        </p:nvSpPr>
        <p:spPr>
          <a:xfrm>
            <a:off x="0" y="0"/>
            <a:ext cx="1026544" cy="830997"/>
          </a:xfrm>
          <a:prstGeom prst="rect">
            <a:avLst/>
          </a:prstGeom>
          <a:solidFill>
            <a:srgbClr val="FF0000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highlight>
                  <a:srgbClr val="FF00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33</a:t>
            </a:r>
          </a:p>
        </p:txBody>
      </p:sp>
    </p:spTree>
    <p:extLst>
      <p:ext uri="{BB962C8B-B14F-4D97-AF65-F5344CB8AC3E}">
        <p14:creationId xmlns:p14="http://schemas.microsoft.com/office/powerpoint/2010/main" val="354798277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91225"/>
            <a:ext cx="121920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Platinum (IV) phosphate</a:t>
            </a:r>
            <a:endParaRPr lang="en-US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F72785F-0A85-A986-3460-9E05DCA87F9D}"/>
              </a:ext>
            </a:extLst>
          </p:cNvPr>
          <p:cNvSpPr txBox="1"/>
          <p:nvPr/>
        </p:nvSpPr>
        <p:spPr>
          <a:xfrm>
            <a:off x="0" y="0"/>
            <a:ext cx="1026544" cy="830997"/>
          </a:xfrm>
          <a:prstGeom prst="rect">
            <a:avLst/>
          </a:prstGeom>
          <a:solidFill>
            <a:srgbClr val="FF0000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highlight>
                  <a:srgbClr val="FF00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33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2049517"/>
            <a:ext cx="12192000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8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sz="88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8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(PO</a:t>
            </a:r>
            <a:r>
              <a:rPr lang="en-US" sz="88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8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88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  <a:p>
            <a:pPr algn="ctr"/>
            <a:br>
              <a:rPr lang="en-US" sz="4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ionic, Pt is a metal</a:t>
            </a:r>
          </a:p>
          <a:p>
            <a:pPr algn="ctr"/>
            <a:r>
              <a:rPr lang="en-US" sz="4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Platinum (IV) =  </a:t>
            </a:r>
            <a:r>
              <a:rPr lang="en-US" sz="4800" spc="3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sz="4800" spc="300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+4</a:t>
            </a:r>
            <a:r>
              <a:rPr lang="en-US" sz="4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phosphate =  PO</a:t>
            </a:r>
            <a:r>
              <a:rPr lang="en-US" sz="48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4800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-3</a:t>
            </a:r>
          </a:p>
          <a:p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254512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Lanthanum oxalate</a:t>
            </a:r>
            <a:endParaRPr lang="en-US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05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2049517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</a:rPr>
              <a:t>What is the formula of this compound?</a:t>
            </a:r>
          </a:p>
          <a:p>
            <a:pPr algn="ctr"/>
            <a:endParaRPr lang="en-US" sz="2800" dirty="0">
              <a:solidFill>
                <a:prstClr val="black">
                  <a:lumMod val="95000"/>
                  <a:lumOff val="5000"/>
                </a:prstClr>
              </a:solidFill>
            </a:endParaRPr>
          </a:p>
          <a:p>
            <a:pPr algn="ctr"/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</a:rPr>
              <a:t>Is it ionic or molecular?</a:t>
            </a:r>
          </a:p>
          <a:p>
            <a:endParaRPr lang="en-US" dirty="0">
              <a:solidFill>
                <a:prstClr val="black"/>
              </a:solidFill>
            </a:endParaRPr>
          </a:p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27A2E42-F885-70D0-428E-134E44CCF127}"/>
              </a:ext>
            </a:extLst>
          </p:cNvPr>
          <p:cNvSpPr txBox="1"/>
          <p:nvPr/>
        </p:nvSpPr>
        <p:spPr>
          <a:xfrm>
            <a:off x="0" y="0"/>
            <a:ext cx="1026544" cy="830997"/>
          </a:xfrm>
          <a:prstGeom prst="rect">
            <a:avLst/>
          </a:prstGeom>
          <a:solidFill>
            <a:srgbClr val="FF0000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highlight>
                  <a:srgbClr val="FF00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34</a:t>
            </a:r>
          </a:p>
        </p:txBody>
      </p:sp>
    </p:spTree>
    <p:extLst>
      <p:ext uri="{BB962C8B-B14F-4D97-AF65-F5344CB8AC3E}">
        <p14:creationId xmlns:p14="http://schemas.microsoft.com/office/powerpoint/2010/main" val="222952226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Lanthanum oxalate</a:t>
            </a:r>
            <a:endParaRPr lang="en-US" sz="8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05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2049517"/>
            <a:ext cx="121920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8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lang="en-US" sz="88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8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(C</a:t>
            </a:r>
            <a:r>
              <a:rPr lang="en-US" sz="88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8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88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8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88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algn="ctr"/>
            <a:br>
              <a:rPr lang="en-US" sz="4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ionic, La is a metal</a:t>
            </a:r>
          </a:p>
          <a:p>
            <a:pPr algn="ctr"/>
            <a:r>
              <a:rPr lang="en-US" sz="4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Although it’s transitional, it makes ONLY </a:t>
            </a:r>
            <a:br>
              <a:rPr lang="en-US" sz="4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La</a:t>
            </a:r>
            <a:r>
              <a:rPr lang="en-US" sz="4800" baseline="30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+3</a:t>
            </a:r>
            <a:r>
              <a:rPr lang="en-US" sz="4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cation, </a:t>
            </a:r>
            <a:r>
              <a:rPr lang="en-US" sz="4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 RN needed.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4AAFF2D-2362-324E-A182-B8CDD361B363}"/>
              </a:ext>
            </a:extLst>
          </p:cNvPr>
          <p:cNvSpPr txBox="1"/>
          <p:nvPr/>
        </p:nvSpPr>
        <p:spPr>
          <a:xfrm>
            <a:off x="0" y="0"/>
            <a:ext cx="1026544" cy="830997"/>
          </a:xfrm>
          <a:prstGeom prst="rect">
            <a:avLst/>
          </a:prstGeom>
          <a:solidFill>
            <a:srgbClr val="FF0000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highlight>
                  <a:srgbClr val="FF00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34</a:t>
            </a:r>
          </a:p>
        </p:txBody>
      </p:sp>
    </p:spTree>
    <p:extLst>
      <p:ext uri="{BB962C8B-B14F-4D97-AF65-F5344CB8AC3E}">
        <p14:creationId xmlns:p14="http://schemas.microsoft.com/office/powerpoint/2010/main" val="294743450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Copper II oxide</a:t>
            </a:r>
            <a:endParaRPr lang="en-US" sz="8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05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2049517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</a:rPr>
              <a:t>What is the formula of this compound?</a:t>
            </a:r>
          </a:p>
          <a:p>
            <a:pPr algn="ctr"/>
            <a:endParaRPr lang="en-US" sz="2800" dirty="0">
              <a:solidFill>
                <a:prstClr val="black">
                  <a:lumMod val="95000"/>
                  <a:lumOff val="5000"/>
                </a:prstClr>
              </a:solidFill>
            </a:endParaRPr>
          </a:p>
          <a:p>
            <a:pPr algn="ctr"/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</a:rPr>
              <a:t>Is it ionic or molecular?</a:t>
            </a:r>
          </a:p>
          <a:p>
            <a:endParaRPr lang="en-US" dirty="0">
              <a:solidFill>
                <a:prstClr val="black"/>
              </a:solidFill>
            </a:endParaRPr>
          </a:p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0A5302-FAB6-3C4E-DBED-73175BE325EE}"/>
              </a:ext>
            </a:extLst>
          </p:cNvPr>
          <p:cNvSpPr txBox="1"/>
          <p:nvPr/>
        </p:nvSpPr>
        <p:spPr>
          <a:xfrm>
            <a:off x="0" y="0"/>
            <a:ext cx="1026544" cy="830997"/>
          </a:xfrm>
          <a:prstGeom prst="rect">
            <a:avLst/>
          </a:prstGeom>
          <a:solidFill>
            <a:srgbClr val="FF0000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highlight>
                  <a:srgbClr val="FF00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</a:p>
        </p:txBody>
      </p:sp>
    </p:spTree>
    <p:extLst>
      <p:ext uri="{BB962C8B-B14F-4D97-AF65-F5344CB8AC3E}">
        <p14:creationId xmlns:p14="http://schemas.microsoft.com/office/powerpoint/2010/main" val="305585210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Copper II oxide</a:t>
            </a:r>
            <a:endParaRPr lang="en-US" sz="8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05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2049517"/>
            <a:ext cx="12192000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88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CuO</a:t>
            </a:r>
            <a:endParaRPr lang="en-US" sz="8800" baseline="-250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4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ionic, Cu is a metal</a:t>
            </a:r>
          </a:p>
          <a:p>
            <a:pPr algn="ctr"/>
            <a:r>
              <a:rPr lang="en-US" sz="4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Copper (II) =  Cu</a:t>
            </a:r>
            <a:r>
              <a:rPr lang="en-US" sz="4800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r>
              <a:rPr lang="en-US" sz="4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O</a:t>
            </a:r>
            <a:r>
              <a:rPr lang="en-US" sz="4800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01EC4F6-F567-FDC3-4009-925D041FA5E3}"/>
              </a:ext>
            </a:extLst>
          </p:cNvPr>
          <p:cNvSpPr txBox="1"/>
          <p:nvPr/>
        </p:nvSpPr>
        <p:spPr>
          <a:xfrm>
            <a:off x="0" y="0"/>
            <a:ext cx="1026544" cy="830997"/>
          </a:xfrm>
          <a:prstGeom prst="rect">
            <a:avLst/>
          </a:prstGeom>
          <a:solidFill>
            <a:srgbClr val="FF0000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highlight>
                  <a:srgbClr val="FF00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</a:p>
        </p:txBody>
      </p:sp>
    </p:spTree>
    <p:extLst>
      <p:ext uri="{BB962C8B-B14F-4D97-AF65-F5344CB8AC3E}">
        <p14:creationId xmlns:p14="http://schemas.microsoft.com/office/powerpoint/2010/main" val="119759098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Copper II peroxide</a:t>
            </a:r>
            <a:endParaRPr lang="en-US" sz="8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05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2049517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</a:rPr>
              <a:t>What is the formula of this compound?</a:t>
            </a:r>
          </a:p>
          <a:p>
            <a:pPr algn="ctr"/>
            <a:endParaRPr lang="en-US" sz="2800" dirty="0">
              <a:solidFill>
                <a:prstClr val="black">
                  <a:lumMod val="95000"/>
                  <a:lumOff val="5000"/>
                </a:prstClr>
              </a:solidFill>
            </a:endParaRPr>
          </a:p>
          <a:p>
            <a:pPr algn="ctr"/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</a:rPr>
              <a:t>Is it ionic or molecular?</a:t>
            </a:r>
          </a:p>
          <a:p>
            <a:endParaRPr lang="en-US" dirty="0">
              <a:solidFill>
                <a:prstClr val="black"/>
              </a:solidFill>
            </a:endParaRPr>
          </a:p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0210909-E971-ED24-51E9-60D29D233039}"/>
              </a:ext>
            </a:extLst>
          </p:cNvPr>
          <p:cNvSpPr txBox="1"/>
          <p:nvPr/>
        </p:nvSpPr>
        <p:spPr>
          <a:xfrm>
            <a:off x="0" y="0"/>
            <a:ext cx="1026544" cy="830997"/>
          </a:xfrm>
          <a:prstGeom prst="rect">
            <a:avLst/>
          </a:prstGeom>
          <a:solidFill>
            <a:schemeClr val="accent2">
              <a:lumMod val="75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36</a:t>
            </a:r>
          </a:p>
        </p:txBody>
      </p:sp>
    </p:spTree>
    <p:extLst>
      <p:ext uri="{BB962C8B-B14F-4D97-AF65-F5344CB8AC3E}">
        <p14:creationId xmlns:p14="http://schemas.microsoft.com/office/powerpoint/2010/main" val="220811608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Copper II peroxide</a:t>
            </a:r>
            <a:endParaRPr lang="en-US" sz="8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05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2049517"/>
            <a:ext cx="12192000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8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CuO</a:t>
            </a:r>
            <a:r>
              <a:rPr lang="en-US" sz="88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  <a:p>
            <a:pPr algn="ctr"/>
            <a:r>
              <a:rPr lang="en-US" sz="2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4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ionic, Cu is a metal</a:t>
            </a:r>
          </a:p>
          <a:p>
            <a:pPr algn="ctr"/>
            <a:r>
              <a:rPr lang="en-US" sz="4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Here it’s Cu</a:t>
            </a:r>
            <a:r>
              <a:rPr lang="en-US" sz="4800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r>
              <a:rPr lang="en-US" sz="4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O</a:t>
            </a:r>
            <a:r>
              <a:rPr lang="en-US" sz="48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4800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-2</a:t>
            </a:r>
          </a:p>
          <a:p>
            <a:pPr algn="ctr"/>
            <a:endParaRPr lang="en-US" sz="4800" baseline="30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4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This is pretty tricky!</a:t>
            </a:r>
            <a:endParaRPr lang="en-US" sz="4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F9601B5-CAFB-81BC-187F-09D5FC91D11F}"/>
              </a:ext>
            </a:extLst>
          </p:cNvPr>
          <p:cNvSpPr txBox="1"/>
          <p:nvPr/>
        </p:nvSpPr>
        <p:spPr>
          <a:xfrm>
            <a:off x="0" y="0"/>
            <a:ext cx="1026544" cy="830997"/>
          </a:xfrm>
          <a:prstGeom prst="rect">
            <a:avLst/>
          </a:prstGeom>
          <a:solidFill>
            <a:schemeClr val="accent2">
              <a:lumMod val="75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36</a:t>
            </a:r>
          </a:p>
        </p:txBody>
      </p:sp>
    </p:spTree>
    <p:extLst>
      <p:ext uri="{BB962C8B-B14F-4D97-AF65-F5344CB8AC3E}">
        <p14:creationId xmlns:p14="http://schemas.microsoft.com/office/powerpoint/2010/main" val="411949931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Copper II sulfide</a:t>
            </a:r>
            <a:endParaRPr lang="en-US" sz="8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05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2049517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</a:rPr>
              <a:t>What is the formula of this compound?</a:t>
            </a:r>
          </a:p>
          <a:p>
            <a:pPr algn="ctr"/>
            <a:endParaRPr lang="en-US" sz="2800" dirty="0">
              <a:solidFill>
                <a:prstClr val="black">
                  <a:lumMod val="95000"/>
                  <a:lumOff val="5000"/>
                </a:prstClr>
              </a:solidFill>
            </a:endParaRPr>
          </a:p>
          <a:p>
            <a:pPr algn="ctr"/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</a:rPr>
              <a:t>Is it ionic or molecular?</a:t>
            </a:r>
          </a:p>
          <a:p>
            <a:endParaRPr lang="en-US" dirty="0">
              <a:solidFill>
                <a:prstClr val="black"/>
              </a:solidFill>
            </a:endParaRPr>
          </a:p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C94D56C-2351-6848-89D4-0098322EF420}"/>
              </a:ext>
            </a:extLst>
          </p:cNvPr>
          <p:cNvSpPr txBox="1"/>
          <p:nvPr/>
        </p:nvSpPr>
        <p:spPr>
          <a:xfrm>
            <a:off x="0" y="0"/>
            <a:ext cx="1026544" cy="830997"/>
          </a:xfrm>
          <a:prstGeom prst="rect">
            <a:avLst/>
          </a:prstGeom>
          <a:solidFill>
            <a:schemeClr val="accent2">
              <a:lumMod val="75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37</a:t>
            </a:r>
          </a:p>
        </p:txBody>
      </p:sp>
    </p:spTree>
    <p:extLst>
      <p:ext uri="{BB962C8B-B14F-4D97-AF65-F5344CB8AC3E}">
        <p14:creationId xmlns:p14="http://schemas.microsoft.com/office/powerpoint/2010/main" val="125037355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Copper II sulfide</a:t>
            </a:r>
            <a:endParaRPr lang="en-US" sz="8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05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2049517"/>
            <a:ext cx="121920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88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CuS</a:t>
            </a:r>
            <a:endParaRPr lang="en-US" sz="8800" baseline="-250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4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ionic, Cu is a metal</a:t>
            </a:r>
          </a:p>
          <a:p>
            <a:pPr algn="ctr"/>
            <a:br>
              <a:rPr lang="en-US" sz="4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Here it’s Cu</a:t>
            </a:r>
            <a:r>
              <a:rPr lang="en-US" sz="4800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r>
              <a:rPr lang="en-US" sz="4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S</a:t>
            </a:r>
            <a:r>
              <a:rPr lang="en-US" sz="4800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-2</a:t>
            </a:r>
          </a:p>
          <a:p>
            <a:endParaRPr lang="en-US" sz="4800" dirty="0">
              <a:solidFill>
                <a:prstClr val="black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E5B0922-B131-037B-EE8D-2E93D7C794C6}"/>
              </a:ext>
            </a:extLst>
          </p:cNvPr>
          <p:cNvSpPr txBox="1"/>
          <p:nvPr/>
        </p:nvSpPr>
        <p:spPr>
          <a:xfrm>
            <a:off x="0" y="0"/>
            <a:ext cx="1026544" cy="830997"/>
          </a:xfrm>
          <a:prstGeom prst="rect">
            <a:avLst/>
          </a:prstGeom>
          <a:solidFill>
            <a:schemeClr val="accent2">
              <a:lumMod val="75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37</a:t>
            </a:r>
          </a:p>
        </p:txBody>
      </p:sp>
    </p:spTree>
    <p:extLst>
      <p:ext uri="{BB962C8B-B14F-4D97-AF65-F5344CB8AC3E}">
        <p14:creationId xmlns:p14="http://schemas.microsoft.com/office/powerpoint/2010/main" val="387836225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Hafnium sulfide</a:t>
            </a:r>
            <a:endParaRPr lang="en-US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7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2049517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</a:rPr>
              <a:t>What is the formula of this compound?</a:t>
            </a:r>
          </a:p>
          <a:p>
            <a:pPr algn="ctr"/>
            <a:endParaRPr lang="en-US" sz="2800" dirty="0">
              <a:solidFill>
                <a:prstClr val="black">
                  <a:lumMod val="95000"/>
                  <a:lumOff val="5000"/>
                </a:prstClr>
              </a:solidFill>
            </a:endParaRPr>
          </a:p>
          <a:p>
            <a:pPr algn="ctr"/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</a:rPr>
              <a:t>Is it ionic or molecular?</a:t>
            </a:r>
          </a:p>
          <a:p>
            <a:endParaRPr lang="en-US" dirty="0">
              <a:solidFill>
                <a:prstClr val="black"/>
              </a:solidFill>
            </a:endParaRPr>
          </a:p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8F31B73-B056-89A6-C149-D97250FC5ABD}"/>
              </a:ext>
            </a:extLst>
          </p:cNvPr>
          <p:cNvSpPr txBox="1"/>
          <p:nvPr/>
        </p:nvSpPr>
        <p:spPr>
          <a:xfrm>
            <a:off x="0" y="0"/>
            <a:ext cx="1026544" cy="830997"/>
          </a:xfrm>
          <a:prstGeom prst="rect">
            <a:avLst/>
          </a:prstGeom>
          <a:solidFill>
            <a:schemeClr val="accent2">
              <a:lumMod val="75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38</a:t>
            </a:r>
          </a:p>
        </p:txBody>
      </p:sp>
    </p:spTree>
    <p:extLst>
      <p:ext uri="{BB962C8B-B14F-4D97-AF65-F5344CB8AC3E}">
        <p14:creationId xmlns:p14="http://schemas.microsoft.com/office/powerpoint/2010/main" val="3632598477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Hafnium sulfide</a:t>
            </a:r>
            <a:endParaRPr lang="en-US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7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2049517"/>
            <a:ext cx="12192000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8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HfS</a:t>
            </a:r>
            <a:r>
              <a:rPr lang="en-US" sz="88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  <a:p>
            <a:pPr algn="ctr"/>
            <a:br>
              <a:rPr lang="en-US" sz="4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ionic, Hf is a metal</a:t>
            </a:r>
          </a:p>
          <a:p>
            <a:pPr algn="ctr"/>
            <a:r>
              <a:rPr lang="en-US" sz="4800" b="1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Hf</a:t>
            </a:r>
            <a:r>
              <a:rPr lang="en-US" sz="4800" b="1" spc="300" baseline="30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+4  </a:t>
            </a:r>
            <a:r>
              <a:rPr lang="en-US" sz="4800" b="1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</a:t>
            </a:r>
            <a:r>
              <a:rPr lang="en-US" sz="4800" b="1" spc="300" baseline="30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-2</a:t>
            </a:r>
            <a:r>
              <a:rPr lang="en-US" sz="4800" b="1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br>
              <a:rPr lang="en-US" sz="4800" b="1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Hf only makes the +4 cation, </a:t>
            </a:r>
            <a:r>
              <a:rPr lang="en-US" sz="4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 RN needed </a:t>
            </a:r>
          </a:p>
          <a:p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87FE066-83EA-1C6E-D4C2-EEB0412E2DAE}"/>
              </a:ext>
            </a:extLst>
          </p:cNvPr>
          <p:cNvSpPr txBox="1"/>
          <p:nvPr/>
        </p:nvSpPr>
        <p:spPr>
          <a:xfrm>
            <a:off x="0" y="0"/>
            <a:ext cx="1026544" cy="830997"/>
          </a:xfrm>
          <a:prstGeom prst="rect">
            <a:avLst/>
          </a:prstGeom>
          <a:solidFill>
            <a:schemeClr val="accent2">
              <a:lumMod val="75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38</a:t>
            </a:r>
          </a:p>
        </p:txBody>
      </p:sp>
    </p:spTree>
    <p:extLst>
      <p:ext uri="{BB962C8B-B14F-4D97-AF65-F5344CB8AC3E}">
        <p14:creationId xmlns:p14="http://schemas.microsoft.com/office/powerpoint/2010/main" val="3212589790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Zinc sulfite</a:t>
            </a:r>
            <a:endParaRPr lang="en-US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7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2049517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</a:rPr>
              <a:t>What is the formula of this compound?</a:t>
            </a:r>
          </a:p>
          <a:p>
            <a:pPr algn="ctr"/>
            <a:endParaRPr lang="en-US" sz="2800" dirty="0">
              <a:solidFill>
                <a:prstClr val="black">
                  <a:lumMod val="95000"/>
                  <a:lumOff val="5000"/>
                </a:prstClr>
              </a:solidFill>
            </a:endParaRPr>
          </a:p>
          <a:p>
            <a:pPr algn="ctr"/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</a:rPr>
              <a:t>Is it ionic or molecular?</a:t>
            </a:r>
          </a:p>
          <a:p>
            <a:endParaRPr lang="en-US" dirty="0">
              <a:solidFill>
                <a:prstClr val="black"/>
              </a:solidFill>
            </a:endParaRPr>
          </a:p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CE96287-86CB-2BF8-C05A-29ACFDDEFB8E}"/>
              </a:ext>
            </a:extLst>
          </p:cNvPr>
          <p:cNvSpPr txBox="1"/>
          <p:nvPr/>
        </p:nvSpPr>
        <p:spPr>
          <a:xfrm>
            <a:off x="0" y="0"/>
            <a:ext cx="1026544" cy="830997"/>
          </a:xfrm>
          <a:prstGeom prst="rect">
            <a:avLst/>
          </a:prstGeom>
          <a:solidFill>
            <a:schemeClr val="accent2">
              <a:lumMod val="75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39</a:t>
            </a:r>
          </a:p>
        </p:txBody>
      </p:sp>
    </p:spTree>
    <p:extLst>
      <p:ext uri="{BB962C8B-B14F-4D97-AF65-F5344CB8AC3E}">
        <p14:creationId xmlns:p14="http://schemas.microsoft.com/office/powerpoint/2010/main" val="42484014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Zinc sulfite</a:t>
            </a:r>
            <a:endParaRPr lang="en-US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7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2049517"/>
            <a:ext cx="121920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8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ZnSO</a:t>
            </a:r>
            <a:r>
              <a:rPr lang="en-US" sz="88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US" baseline="-25000" dirty="0">
              <a:solidFill>
                <a:srgbClr val="0000FF"/>
              </a:solidFill>
            </a:endParaRPr>
          </a:p>
          <a:p>
            <a:pPr algn="ctr"/>
            <a:r>
              <a:rPr lang="en-US" sz="4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ionic, Zn is a metal</a:t>
            </a:r>
          </a:p>
          <a:p>
            <a:pPr algn="ctr"/>
            <a:r>
              <a:rPr lang="en-US" sz="4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Zn</a:t>
            </a:r>
            <a:r>
              <a:rPr lang="en-US" sz="4800" baseline="30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r>
              <a:rPr lang="en-US" sz="4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SO</a:t>
            </a:r>
            <a:r>
              <a:rPr lang="en-US" sz="48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4800" baseline="30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-2</a:t>
            </a:r>
            <a:br>
              <a:rPr lang="en-US" sz="4800" baseline="30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4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+2 is the only cation zinc makes, </a:t>
            </a:r>
            <a:r>
              <a:rPr lang="en-US" sz="4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 RN needed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2430C2-51A4-C41D-5D35-2B077C66C80F}"/>
              </a:ext>
            </a:extLst>
          </p:cNvPr>
          <p:cNvSpPr txBox="1"/>
          <p:nvPr/>
        </p:nvSpPr>
        <p:spPr>
          <a:xfrm>
            <a:off x="0" y="0"/>
            <a:ext cx="1026544" cy="830997"/>
          </a:xfrm>
          <a:prstGeom prst="rect">
            <a:avLst/>
          </a:prstGeom>
          <a:solidFill>
            <a:schemeClr val="accent2">
              <a:lumMod val="75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39</a:t>
            </a:r>
          </a:p>
        </p:txBody>
      </p:sp>
    </p:spTree>
    <p:extLst>
      <p:ext uri="{BB962C8B-B14F-4D97-AF65-F5344CB8AC3E}">
        <p14:creationId xmlns:p14="http://schemas.microsoft.com/office/powerpoint/2010/main" val="1118329210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Tungsten hydroxide</a:t>
            </a:r>
            <a:r>
              <a:rPr lang="en-US" sz="6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7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2049517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</a:rPr>
              <a:t>What is the formula of this compound?</a:t>
            </a:r>
          </a:p>
          <a:p>
            <a:pPr algn="ctr"/>
            <a:endParaRPr lang="en-US" sz="2800" dirty="0">
              <a:solidFill>
                <a:prstClr val="black">
                  <a:lumMod val="95000"/>
                  <a:lumOff val="5000"/>
                </a:prstClr>
              </a:solidFill>
            </a:endParaRPr>
          </a:p>
          <a:p>
            <a:pPr algn="ctr"/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</a:rPr>
              <a:t>Is it ionic or molecular?</a:t>
            </a:r>
          </a:p>
          <a:p>
            <a:endParaRPr lang="en-US" dirty="0">
              <a:solidFill>
                <a:prstClr val="black"/>
              </a:solidFill>
            </a:endParaRPr>
          </a:p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73E3543-C1A0-D6ED-3F71-3B7DE75B982A}"/>
              </a:ext>
            </a:extLst>
          </p:cNvPr>
          <p:cNvSpPr txBox="1"/>
          <p:nvPr/>
        </p:nvSpPr>
        <p:spPr>
          <a:xfrm>
            <a:off x="0" y="0"/>
            <a:ext cx="1026544" cy="830997"/>
          </a:xfrm>
          <a:prstGeom prst="rect">
            <a:avLst/>
          </a:prstGeom>
          <a:solidFill>
            <a:schemeClr val="accent2">
              <a:lumMod val="75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</a:p>
        </p:txBody>
      </p:sp>
    </p:spTree>
    <p:extLst>
      <p:ext uri="{BB962C8B-B14F-4D97-AF65-F5344CB8AC3E}">
        <p14:creationId xmlns:p14="http://schemas.microsoft.com/office/powerpoint/2010/main" val="2822987408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Tungsten hydroxide</a:t>
            </a:r>
            <a:r>
              <a:rPr lang="en-US" sz="6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7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2049517"/>
            <a:ext cx="121920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8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W(OH)</a:t>
            </a:r>
            <a:r>
              <a:rPr lang="en-US" sz="88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  <a:p>
            <a:pPr algn="ctr"/>
            <a:r>
              <a:rPr lang="en-US" sz="4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ionic, W is a metal</a:t>
            </a:r>
          </a:p>
          <a:p>
            <a:pPr algn="ctr"/>
            <a:r>
              <a:rPr lang="en-US" sz="4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US" sz="4800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+6</a:t>
            </a:r>
            <a:r>
              <a:rPr lang="en-US" sz="4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OH</a:t>
            </a:r>
            <a:r>
              <a:rPr lang="en-US" sz="4800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endParaRPr lang="en-US" sz="48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4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six hydroxides are needed, </a:t>
            </a:r>
            <a:br>
              <a:rPr lang="en-US" sz="4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 are the parentheses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74D1437-6C0B-B0FB-FF06-33C6B283531C}"/>
              </a:ext>
            </a:extLst>
          </p:cNvPr>
          <p:cNvSpPr txBox="1"/>
          <p:nvPr/>
        </p:nvSpPr>
        <p:spPr>
          <a:xfrm>
            <a:off x="0" y="0"/>
            <a:ext cx="1026544" cy="830997"/>
          </a:xfrm>
          <a:prstGeom prst="rect">
            <a:avLst/>
          </a:prstGeom>
          <a:solidFill>
            <a:schemeClr val="accent2">
              <a:lumMod val="75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</a:p>
        </p:txBody>
      </p:sp>
    </p:spTree>
    <p:extLst>
      <p:ext uri="{BB962C8B-B14F-4D97-AF65-F5344CB8AC3E}">
        <p14:creationId xmlns:p14="http://schemas.microsoft.com/office/powerpoint/2010/main" val="1985331439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Magnesium nitride</a:t>
            </a:r>
            <a:r>
              <a:rPr lang="en-US" sz="6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7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2049517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</a:rPr>
              <a:t>What is the formula of this compound?</a:t>
            </a:r>
          </a:p>
          <a:p>
            <a:pPr algn="ctr"/>
            <a:endParaRPr lang="en-US" sz="2800" dirty="0">
              <a:solidFill>
                <a:prstClr val="black">
                  <a:lumMod val="95000"/>
                  <a:lumOff val="5000"/>
                </a:prstClr>
              </a:solidFill>
            </a:endParaRPr>
          </a:p>
          <a:p>
            <a:pPr algn="ctr"/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</a:rPr>
              <a:t>Is it ionic or molecular?</a:t>
            </a:r>
          </a:p>
          <a:p>
            <a:endParaRPr lang="en-US" dirty="0">
              <a:solidFill>
                <a:prstClr val="black"/>
              </a:solidFill>
            </a:endParaRPr>
          </a:p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D2B5D56-654D-FC7C-1B5A-7395B63A1DE0}"/>
              </a:ext>
            </a:extLst>
          </p:cNvPr>
          <p:cNvSpPr txBox="1"/>
          <p:nvPr/>
        </p:nvSpPr>
        <p:spPr>
          <a:xfrm>
            <a:off x="0" y="0"/>
            <a:ext cx="1026544" cy="83099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41</a:t>
            </a:r>
          </a:p>
        </p:txBody>
      </p:sp>
    </p:spTree>
    <p:extLst>
      <p:ext uri="{BB962C8B-B14F-4D97-AF65-F5344CB8AC3E}">
        <p14:creationId xmlns:p14="http://schemas.microsoft.com/office/powerpoint/2010/main" val="2894731643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Magnesium nitride</a:t>
            </a:r>
            <a:r>
              <a:rPr lang="en-US" sz="6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7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2049517"/>
            <a:ext cx="12192000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8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Mg</a:t>
            </a:r>
            <a:r>
              <a:rPr lang="en-US" sz="88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8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88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  <a:p>
            <a:pPr algn="ctr"/>
            <a:r>
              <a:rPr lang="en-US" sz="4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Ionic, Mg is a metal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55C7FFA-F8EE-4922-2A19-D0EFA7403793}"/>
              </a:ext>
            </a:extLst>
          </p:cNvPr>
          <p:cNvSpPr txBox="1"/>
          <p:nvPr/>
        </p:nvSpPr>
        <p:spPr>
          <a:xfrm>
            <a:off x="0" y="0"/>
            <a:ext cx="1026544" cy="83099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41</a:t>
            </a:r>
          </a:p>
        </p:txBody>
      </p:sp>
    </p:spTree>
    <p:extLst>
      <p:ext uri="{BB962C8B-B14F-4D97-AF65-F5344CB8AC3E}">
        <p14:creationId xmlns:p14="http://schemas.microsoft.com/office/powerpoint/2010/main" val="3054961027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Strontium fluoride</a:t>
            </a:r>
            <a:endParaRPr lang="en-US" sz="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7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2049517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</a:rPr>
              <a:t>What is the formula of this compound?</a:t>
            </a:r>
          </a:p>
          <a:p>
            <a:pPr algn="ctr"/>
            <a:endParaRPr lang="en-US" sz="2800" dirty="0">
              <a:solidFill>
                <a:prstClr val="black">
                  <a:lumMod val="95000"/>
                  <a:lumOff val="5000"/>
                </a:prstClr>
              </a:solidFill>
            </a:endParaRPr>
          </a:p>
          <a:p>
            <a:pPr algn="ctr"/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</a:rPr>
              <a:t>Is it ionic or molecular?</a:t>
            </a:r>
          </a:p>
          <a:p>
            <a:endParaRPr lang="en-US" dirty="0">
              <a:solidFill>
                <a:prstClr val="black"/>
              </a:solidFill>
            </a:endParaRPr>
          </a:p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94013DD-9D02-826D-A438-9C34F4171E89}"/>
              </a:ext>
            </a:extLst>
          </p:cNvPr>
          <p:cNvSpPr txBox="1"/>
          <p:nvPr/>
        </p:nvSpPr>
        <p:spPr>
          <a:xfrm>
            <a:off x="0" y="0"/>
            <a:ext cx="1026544" cy="83099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42</a:t>
            </a:r>
          </a:p>
        </p:txBody>
      </p:sp>
    </p:spTree>
    <p:extLst>
      <p:ext uri="{BB962C8B-B14F-4D97-AF65-F5344CB8AC3E}">
        <p14:creationId xmlns:p14="http://schemas.microsoft.com/office/powerpoint/2010/main" val="943776830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Strontium fluoride</a:t>
            </a:r>
            <a:endParaRPr lang="en-US" sz="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7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2049517"/>
            <a:ext cx="12192000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8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SrF</a:t>
            </a:r>
            <a:r>
              <a:rPr lang="en-US" sz="88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  <a:p>
            <a:pPr algn="ctr"/>
            <a:r>
              <a:rPr lang="en-US" sz="4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ionic, </a:t>
            </a:r>
            <a:r>
              <a:rPr lang="en-US" sz="48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Sr</a:t>
            </a:r>
            <a:r>
              <a:rPr lang="en-US" sz="4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a metal</a:t>
            </a:r>
          </a:p>
          <a:p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A02053D-ECD4-18B9-AC13-C043D70768D3}"/>
              </a:ext>
            </a:extLst>
          </p:cNvPr>
          <p:cNvSpPr txBox="1"/>
          <p:nvPr/>
        </p:nvSpPr>
        <p:spPr>
          <a:xfrm>
            <a:off x="0" y="0"/>
            <a:ext cx="1026544" cy="83099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42</a:t>
            </a:r>
          </a:p>
        </p:txBody>
      </p:sp>
    </p:spTree>
    <p:extLst>
      <p:ext uri="{BB962C8B-B14F-4D97-AF65-F5344CB8AC3E}">
        <p14:creationId xmlns:p14="http://schemas.microsoft.com/office/powerpoint/2010/main" val="593575366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Rubidium phosphide</a:t>
            </a:r>
            <a:endParaRPr lang="en-US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7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2049517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</a:rPr>
              <a:t>What is the formula of this compound?</a:t>
            </a:r>
          </a:p>
          <a:p>
            <a:pPr algn="ctr"/>
            <a:endParaRPr lang="en-US" sz="2800" dirty="0">
              <a:solidFill>
                <a:prstClr val="black">
                  <a:lumMod val="95000"/>
                  <a:lumOff val="5000"/>
                </a:prstClr>
              </a:solidFill>
            </a:endParaRPr>
          </a:p>
          <a:p>
            <a:pPr algn="ctr"/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</a:rPr>
              <a:t>Is it ionic or molecular?</a:t>
            </a:r>
          </a:p>
          <a:p>
            <a:endParaRPr lang="en-US" dirty="0">
              <a:solidFill>
                <a:prstClr val="black"/>
              </a:solidFill>
            </a:endParaRPr>
          </a:p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CB2663E-2FA2-20A6-0248-E9CF41ACC2D5}"/>
              </a:ext>
            </a:extLst>
          </p:cNvPr>
          <p:cNvSpPr txBox="1"/>
          <p:nvPr/>
        </p:nvSpPr>
        <p:spPr>
          <a:xfrm>
            <a:off x="0" y="0"/>
            <a:ext cx="1026544" cy="83099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43</a:t>
            </a:r>
          </a:p>
        </p:txBody>
      </p:sp>
    </p:spTree>
    <p:extLst>
      <p:ext uri="{BB962C8B-B14F-4D97-AF65-F5344CB8AC3E}">
        <p14:creationId xmlns:p14="http://schemas.microsoft.com/office/powerpoint/2010/main" val="1789434241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Rubidium phosphide</a:t>
            </a:r>
            <a:endParaRPr lang="en-US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7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2049517"/>
            <a:ext cx="12192000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8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Rb</a:t>
            </a:r>
            <a:r>
              <a:rPr lang="en-US" sz="88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8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</a:p>
          <a:p>
            <a:pPr algn="ctr"/>
            <a:r>
              <a:rPr lang="en-US" sz="4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ionic, </a:t>
            </a:r>
            <a:r>
              <a:rPr lang="en-US" sz="48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Rb</a:t>
            </a:r>
            <a:r>
              <a:rPr lang="en-US" sz="4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a metal</a:t>
            </a:r>
          </a:p>
          <a:p>
            <a:endParaRPr lang="en-US" sz="48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9657B84-5A7E-372B-9186-9D419EACDE70}"/>
              </a:ext>
            </a:extLst>
          </p:cNvPr>
          <p:cNvSpPr txBox="1"/>
          <p:nvPr/>
        </p:nvSpPr>
        <p:spPr>
          <a:xfrm>
            <a:off x="0" y="0"/>
            <a:ext cx="1026544" cy="83099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43</a:t>
            </a:r>
          </a:p>
        </p:txBody>
      </p:sp>
    </p:spTree>
    <p:extLst>
      <p:ext uri="{BB962C8B-B14F-4D97-AF65-F5344CB8AC3E}">
        <p14:creationId xmlns:p14="http://schemas.microsoft.com/office/powerpoint/2010/main" val="1097002590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Rubidium phosphate</a:t>
            </a:r>
            <a:r>
              <a:rPr lang="en-US" sz="6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7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2049517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</a:rPr>
              <a:t>What is the formula of this compound?</a:t>
            </a:r>
          </a:p>
          <a:p>
            <a:pPr algn="ctr"/>
            <a:endParaRPr lang="en-US" sz="2800" dirty="0">
              <a:solidFill>
                <a:prstClr val="black">
                  <a:lumMod val="95000"/>
                  <a:lumOff val="5000"/>
                </a:prstClr>
              </a:solidFill>
            </a:endParaRPr>
          </a:p>
          <a:p>
            <a:pPr algn="ctr"/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</a:rPr>
              <a:t>Is it ionic or molecular?</a:t>
            </a:r>
          </a:p>
          <a:p>
            <a:endParaRPr lang="en-US" dirty="0">
              <a:solidFill>
                <a:prstClr val="black"/>
              </a:solidFill>
            </a:endParaRPr>
          </a:p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8142E3A-2457-D5BE-FFC3-E4177B45F57F}"/>
              </a:ext>
            </a:extLst>
          </p:cNvPr>
          <p:cNvSpPr txBox="1"/>
          <p:nvPr/>
        </p:nvSpPr>
        <p:spPr>
          <a:xfrm>
            <a:off x="0" y="0"/>
            <a:ext cx="1026544" cy="83099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44</a:t>
            </a:r>
          </a:p>
        </p:txBody>
      </p:sp>
    </p:spTree>
    <p:extLst>
      <p:ext uri="{BB962C8B-B14F-4D97-AF65-F5344CB8AC3E}">
        <p14:creationId xmlns:p14="http://schemas.microsoft.com/office/powerpoint/2010/main" val="3498410141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Rubidium phosphate</a:t>
            </a:r>
            <a:r>
              <a:rPr lang="en-US" sz="6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7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2049517"/>
            <a:ext cx="12192000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8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Rb</a:t>
            </a:r>
            <a:r>
              <a:rPr lang="en-US" sz="88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8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</a:t>
            </a:r>
            <a:r>
              <a:rPr lang="en-US" sz="88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  <a:p>
            <a:pPr lvl="0" algn="ctr"/>
            <a:r>
              <a:rPr lang="en-US" sz="4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ionic, </a:t>
            </a:r>
            <a:r>
              <a:rPr lang="en-US" sz="48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Rb</a:t>
            </a:r>
            <a:r>
              <a:rPr lang="en-US" sz="4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a metal</a:t>
            </a:r>
          </a:p>
          <a:p>
            <a:pPr lvl="0" algn="ctr"/>
            <a:r>
              <a:rPr lang="en-US" sz="4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Rb</a:t>
            </a:r>
            <a:r>
              <a:rPr lang="en-US" sz="4800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sz="4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cation with the PO</a:t>
            </a:r>
            <a:r>
              <a:rPr lang="en-US" sz="48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4800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-3</a:t>
            </a:r>
            <a:r>
              <a:rPr lang="en-US" sz="4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CC1DC64-3AC1-E1CE-EA19-ED0CA5EC4FE4}"/>
              </a:ext>
            </a:extLst>
          </p:cNvPr>
          <p:cNvSpPr txBox="1"/>
          <p:nvPr/>
        </p:nvSpPr>
        <p:spPr>
          <a:xfrm>
            <a:off x="0" y="0"/>
            <a:ext cx="1026544" cy="83099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44</a:t>
            </a:r>
          </a:p>
        </p:txBody>
      </p:sp>
    </p:spTree>
    <p:extLst>
      <p:ext uri="{BB962C8B-B14F-4D97-AF65-F5344CB8AC3E}">
        <p14:creationId xmlns:p14="http://schemas.microsoft.com/office/powerpoint/2010/main" val="1488762912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Ammonium phosphate</a:t>
            </a:r>
            <a:endParaRPr lang="en-US" sz="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7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2049517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</a:rPr>
              <a:t>What is the formula of this compound?</a:t>
            </a:r>
          </a:p>
          <a:p>
            <a:pPr algn="ctr"/>
            <a:endParaRPr lang="en-US" sz="2800" dirty="0">
              <a:solidFill>
                <a:prstClr val="black">
                  <a:lumMod val="95000"/>
                  <a:lumOff val="5000"/>
                </a:prstClr>
              </a:solidFill>
            </a:endParaRPr>
          </a:p>
          <a:p>
            <a:pPr algn="ctr"/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</a:rPr>
              <a:t>Is it ionic or molecular?</a:t>
            </a:r>
          </a:p>
          <a:p>
            <a:endParaRPr lang="en-US" dirty="0">
              <a:solidFill>
                <a:prstClr val="black"/>
              </a:solidFill>
            </a:endParaRPr>
          </a:p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8495DF4-8F0F-D0FA-932B-93FA33A4145B}"/>
              </a:ext>
            </a:extLst>
          </p:cNvPr>
          <p:cNvSpPr txBox="1"/>
          <p:nvPr/>
        </p:nvSpPr>
        <p:spPr>
          <a:xfrm>
            <a:off x="0" y="0"/>
            <a:ext cx="1026544" cy="83099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45</a:t>
            </a:r>
          </a:p>
        </p:txBody>
      </p:sp>
    </p:spTree>
    <p:extLst>
      <p:ext uri="{BB962C8B-B14F-4D97-AF65-F5344CB8AC3E}">
        <p14:creationId xmlns:p14="http://schemas.microsoft.com/office/powerpoint/2010/main" val="3639152097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Ammonium phosphate</a:t>
            </a:r>
            <a:endParaRPr lang="en-US" sz="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7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2049517"/>
            <a:ext cx="121920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8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(NH</a:t>
            </a:r>
            <a:r>
              <a:rPr lang="en-US" sz="88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8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88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8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</a:t>
            </a:r>
            <a:r>
              <a:rPr lang="en-US" sz="88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  <a:p>
            <a:pPr algn="ctr"/>
            <a:br>
              <a:rPr lang="en-US" sz="4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ionic, NH</a:t>
            </a:r>
            <a:r>
              <a:rPr lang="en-US" sz="48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4800" baseline="30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sz="4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a cation, an exception!</a:t>
            </a:r>
          </a:p>
          <a:p>
            <a:pPr algn="ctr"/>
            <a:endParaRPr lang="en-US" sz="48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4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</a:t>
            </a:r>
            <a:r>
              <a:rPr lang="en-US" sz="48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4800" baseline="30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sz="48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sz="4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</a:t>
            </a:r>
            <a:r>
              <a:rPr lang="en-US" sz="48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4800" baseline="30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-3    </a:t>
            </a:r>
            <a:r>
              <a:rPr lang="en-US" sz="4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three ammoniums needed here</a:t>
            </a:r>
            <a:endParaRPr lang="en-US" sz="4800" baseline="300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55B022E-6E41-E71E-48CA-030A97449525}"/>
              </a:ext>
            </a:extLst>
          </p:cNvPr>
          <p:cNvSpPr txBox="1"/>
          <p:nvPr/>
        </p:nvSpPr>
        <p:spPr>
          <a:xfrm>
            <a:off x="0" y="0"/>
            <a:ext cx="1026544" cy="83099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45</a:t>
            </a:r>
          </a:p>
        </p:txBody>
      </p:sp>
    </p:spTree>
    <p:extLst>
      <p:ext uri="{BB962C8B-B14F-4D97-AF65-F5344CB8AC3E}">
        <p14:creationId xmlns:p14="http://schemas.microsoft.com/office/powerpoint/2010/main" val="3076991300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Ammonium iodide</a:t>
            </a:r>
            <a:endParaRPr lang="en-US" sz="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7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2049517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</a:rPr>
              <a:t>What is the formula of this compound?</a:t>
            </a:r>
          </a:p>
          <a:p>
            <a:pPr algn="ctr"/>
            <a:endParaRPr lang="en-US" sz="2800" dirty="0">
              <a:solidFill>
                <a:prstClr val="black">
                  <a:lumMod val="95000"/>
                  <a:lumOff val="5000"/>
                </a:prstClr>
              </a:solidFill>
            </a:endParaRPr>
          </a:p>
          <a:p>
            <a:pPr algn="ctr"/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</a:rPr>
              <a:t>Is it ionic or molecular?</a:t>
            </a:r>
          </a:p>
          <a:p>
            <a:endParaRPr lang="en-US" dirty="0">
              <a:solidFill>
                <a:prstClr val="black"/>
              </a:solidFill>
            </a:endParaRPr>
          </a:p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D5DD78E-F0A3-9DBA-17D9-2C1055AEDE00}"/>
              </a:ext>
            </a:extLst>
          </p:cNvPr>
          <p:cNvSpPr txBox="1"/>
          <p:nvPr/>
        </p:nvSpPr>
        <p:spPr>
          <a:xfrm>
            <a:off x="0" y="0"/>
            <a:ext cx="1026544" cy="830997"/>
          </a:xfrm>
          <a:prstGeom prst="rect">
            <a:avLst/>
          </a:prstGeom>
          <a:solidFill>
            <a:schemeClr val="bg1"/>
          </a:solidFill>
          <a:ln w="31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46</a:t>
            </a:r>
          </a:p>
        </p:txBody>
      </p:sp>
    </p:spTree>
    <p:extLst>
      <p:ext uri="{BB962C8B-B14F-4D97-AF65-F5344CB8AC3E}">
        <p14:creationId xmlns:p14="http://schemas.microsoft.com/office/powerpoint/2010/main" val="1096392884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Ammonium iodide</a:t>
            </a:r>
            <a:endParaRPr lang="en-US" sz="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7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2049517"/>
            <a:ext cx="12192000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8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</a:t>
            </a:r>
            <a:r>
              <a:rPr lang="en-US" sz="88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8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endParaRPr lang="en-US" dirty="0">
              <a:solidFill>
                <a:srgbClr val="0000FF"/>
              </a:solidFill>
            </a:endParaRPr>
          </a:p>
          <a:p>
            <a:pPr lvl="0" algn="ctr"/>
            <a:r>
              <a:rPr lang="en-US" sz="4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ionic, NH</a:t>
            </a:r>
            <a:r>
              <a:rPr lang="en-US" sz="48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4800" baseline="30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sz="4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a cation, an exception!</a:t>
            </a:r>
          </a:p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1912CE1-9C6E-071E-D3D4-03A7D81831A2}"/>
              </a:ext>
            </a:extLst>
          </p:cNvPr>
          <p:cNvSpPr txBox="1"/>
          <p:nvPr/>
        </p:nvSpPr>
        <p:spPr>
          <a:xfrm>
            <a:off x="0" y="0"/>
            <a:ext cx="1026544" cy="830997"/>
          </a:xfrm>
          <a:prstGeom prst="rect">
            <a:avLst/>
          </a:prstGeom>
          <a:solidFill>
            <a:schemeClr val="bg1"/>
          </a:solidFill>
          <a:ln w="31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46</a:t>
            </a:r>
          </a:p>
        </p:txBody>
      </p:sp>
    </p:spTree>
    <p:extLst>
      <p:ext uri="{BB962C8B-B14F-4D97-AF65-F5344CB8AC3E}">
        <p14:creationId xmlns:p14="http://schemas.microsoft.com/office/powerpoint/2010/main" val="1153391599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Silver nitrate</a:t>
            </a:r>
            <a:endParaRPr lang="en-US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7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2049517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</a:rPr>
              <a:t>What is the formula of this compound?</a:t>
            </a:r>
          </a:p>
          <a:p>
            <a:pPr algn="ctr"/>
            <a:endParaRPr lang="en-US" sz="2800" dirty="0">
              <a:solidFill>
                <a:prstClr val="black">
                  <a:lumMod val="95000"/>
                  <a:lumOff val="5000"/>
                </a:prstClr>
              </a:solidFill>
            </a:endParaRPr>
          </a:p>
          <a:p>
            <a:pPr algn="ctr"/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</a:rPr>
              <a:t>Is it ionic or molecular?</a:t>
            </a:r>
          </a:p>
          <a:p>
            <a:endParaRPr lang="en-US" dirty="0">
              <a:solidFill>
                <a:prstClr val="black"/>
              </a:solidFill>
            </a:endParaRPr>
          </a:p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7EC8BA2-B210-9674-BAC1-4F67ECCAB898}"/>
              </a:ext>
            </a:extLst>
          </p:cNvPr>
          <p:cNvSpPr txBox="1"/>
          <p:nvPr/>
        </p:nvSpPr>
        <p:spPr>
          <a:xfrm>
            <a:off x="0" y="0"/>
            <a:ext cx="1026544" cy="830997"/>
          </a:xfrm>
          <a:prstGeom prst="rect">
            <a:avLst/>
          </a:prstGeom>
          <a:solidFill>
            <a:schemeClr val="bg1"/>
          </a:solidFill>
          <a:ln w="31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47</a:t>
            </a:r>
          </a:p>
        </p:txBody>
      </p:sp>
    </p:spTree>
    <p:extLst>
      <p:ext uri="{BB962C8B-B14F-4D97-AF65-F5344CB8AC3E}">
        <p14:creationId xmlns:p14="http://schemas.microsoft.com/office/powerpoint/2010/main" val="3624586537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Silver nitrate</a:t>
            </a:r>
            <a:endParaRPr lang="en-US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7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2049517"/>
            <a:ext cx="12192000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8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AgNO</a:t>
            </a:r>
            <a:r>
              <a:rPr lang="en-US" sz="88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algn="ctr"/>
            <a:endParaRPr lang="en-US" dirty="0">
              <a:solidFill>
                <a:prstClr val="black"/>
              </a:solidFill>
            </a:endParaRPr>
          </a:p>
          <a:p>
            <a:pPr algn="ctr"/>
            <a:r>
              <a:rPr lang="en-US" sz="4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ionic, Ag is a metal</a:t>
            </a:r>
          </a:p>
          <a:p>
            <a:pPr lvl="0" algn="ctr"/>
            <a:r>
              <a:rPr lang="en-US" sz="4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Ag</a:t>
            </a:r>
            <a:r>
              <a:rPr lang="en-US" sz="4800" baseline="30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sz="4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the only cation this</a:t>
            </a:r>
            <a:br>
              <a:rPr lang="en-US" sz="4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transitional metal makes, </a:t>
            </a:r>
            <a:r>
              <a:rPr lang="en-US" sz="4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 RN needed </a:t>
            </a:r>
          </a:p>
          <a:p>
            <a:pPr algn="ctr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0EC8BDF-356A-4396-77C9-C430DE04157C}"/>
              </a:ext>
            </a:extLst>
          </p:cNvPr>
          <p:cNvSpPr txBox="1"/>
          <p:nvPr/>
        </p:nvSpPr>
        <p:spPr>
          <a:xfrm>
            <a:off x="0" y="0"/>
            <a:ext cx="1026544" cy="830997"/>
          </a:xfrm>
          <a:prstGeom prst="rect">
            <a:avLst/>
          </a:prstGeom>
          <a:solidFill>
            <a:schemeClr val="bg1"/>
          </a:solidFill>
          <a:ln w="31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47</a:t>
            </a:r>
          </a:p>
        </p:txBody>
      </p:sp>
    </p:spTree>
    <p:extLst>
      <p:ext uri="{BB962C8B-B14F-4D97-AF65-F5344CB8AC3E}">
        <p14:creationId xmlns:p14="http://schemas.microsoft.com/office/powerpoint/2010/main" val="3884209834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Silver nitrite</a:t>
            </a:r>
            <a:endParaRPr lang="en-US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7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2049517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</a:rPr>
              <a:t>What is the formula of this compound?</a:t>
            </a:r>
          </a:p>
          <a:p>
            <a:pPr algn="ctr"/>
            <a:endParaRPr lang="en-US" sz="2800" dirty="0">
              <a:solidFill>
                <a:prstClr val="black">
                  <a:lumMod val="95000"/>
                  <a:lumOff val="5000"/>
                </a:prstClr>
              </a:solidFill>
            </a:endParaRPr>
          </a:p>
          <a:p>
            <a:pPr algn="ctr"/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</a:rPr>
              <a:t>Is it ionic or molecular?</a:t>
            </a:r>
          </a:p>
          <a:p>
            <a:endParaRPr lang="en-US" dirty="0">
              <a:solidFill>
                <a:prstClr val="black"/>
              </a:solidFill>
            </a:endParaRPr>
          </a:p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F7FEB06-9D2B-788F-0762-54DE0012D2FB}"/>
              </a:ext>
            </a:extLst>
          </p:cNvPr>
          <p:cNvSpPr txBox="1"/>
          <p:nvPr/>
        </p:nvSpPr>
        <p:spPr>
          <a:xfrm>
            <a:off x="0" y="0"/>
            <a:ext cx="1026544" cy="830997"/>
          </a:xfrm>
          <a:prstGeom prst="rect">
            <a:avLst/>
          </a:prstGeom>
          <a:solidFill>
            <a:schemeClr val="bg1"/>
          </a:solidFill>
          <a:ln w="31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48</a:t>
            </a:r>
          </a:p>
        </p:txBody>
      </p:sp>
    </p:spTree>
    <p:extLst>
      <p:ext uri="{BB962C8B-B14F-4D97-AF65-F5344CB8AC3E}">
        <p14:creationId xmlns:p14="http://schemas.microsoft.com/office/powerpoint/2010/main" val="2440438326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Silver nitrite</a:t>
            </a:r>
            <a:endParaRPr lang="en-US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7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2049517"/>
            <a:ext cx="121920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8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AgNO</a:t>
            </a:r>
            <a:r>
              <a:rPr lang="en-US" sz="88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  <a:p>
            <a:pPr algn="ctr"/>
            <a:r>
              <a:rPr lang="en-US" sz="4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ionic, Ag is a metal</a:t>
            </a:r>
          </a:p>
          <a:p>
            <a:pPr algn="ctr"/>
            <a:r>
              <a:rPr lang="en-US" sz="4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Ag</a:t>
            </a:r>
            <a:r>
              <a:rPr lang="en-US" sz="4800" baseline="30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sz="4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the only cation this</a:t>
            </a:r>
            <a:br>
              <a:rPr lang="en-US" sz="4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transitional metal makes, </a:t>
            </a:r>
            <a:r>
              <a:rPr lang="en-US" sz="4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 RN needed </a:t>
            </a:r>
            <a:endParaRPr lang="en-US" sz="48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48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957B553-E297-48F2-329F-F9FF0F260947}"/>
              </a:ext>
            </a:extLst>
          </p:cNvPr>
          <p:cNvSpPr txBox="1"/>
          <p:nvPr/>
        </p:nvSpPr>
        <p:spPr>
          <a:xfrm>
            <a:off x="0" y="0"/>
            <a:ext cx="1026544" cy="830997"/>
          </a:xfrm>
          <a:prstGeom prst="rect">
            <a:avLst/>
          </a:prstGeom>
          <a:solidFill>
            <a:schemeClr val="bg1"/>
          </a:solidFill>
          <a:ln w="31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48</a:t>
            </a:r>
          </a:p>
        </p:txBody>
      </p:sp>
    </p:spTree>
    <p:extLst>
      <p:ext uri="{BB962C8B-B14F-4D97-AF65-F5344CB8AC3E}">
        <p14:creationId xmlns:p14="http://schemas.microsoft.com/office/powerpoint/2010/main" val="1954938706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Bismuth (V) nitrite</a:t>
            </a:r>
            <a:endParaRPr lang="en-US" sz="8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05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2049517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</a:rPr>
              <a:t>What is the formula of this compound?</a:t>
            </a:r>
          </a:p>
          <a:p>
            <a:pPr algn="ctr"/>
            <a:endParaRPr lang="en-US" sz="2800" dirty="0">
              <a:solidFill>
                <a:prstClr val="black">
                  <a:lumMod val="95000"/>
                  <a:lumOff val="5000"/>
                </a:prstClr>
              </a:solidFill>
            </a:endParaRPr>
          </a:p>
          <a:p>
            <a:pPr algn="ctr"/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</a:rPr>
              <a:t>Is it ionic or molecular?</a:t>
            </a:r>
          </a:p>
          <a:p>
            <a:endParaRPr lang="en-US" dirty="0">
              <a:solidFill>
                <a:prstClr val="black"/>
              </a:solidFill>
            </a:endParaRPr>
          </a:p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1483A36-960A-64A7-D308-7A3BD6230255}"/>
              </a:ext>
            </a:extLst>
          </p:cNvPr>
          <p:cNvSpPr txBox="1"/>
          <p:nvPr/>
        </p:nvSpPr>
        <p:spPr>
          <a:xfrm>
            <a:off x="0" y="0"/>
            <a:ext cx="1026544" cy="830997"/>
          </a:xfrm>
          <a:prstGeom prst="rect">
            <a:avLst/>
          </a:prstGeom>
          <a:solidFill>
            <a:schemeClr val="bg1"/>
          </a:solidFill>
          <a:ln w="31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49</a:t>
            </a:r>
          </a:p>
        </p:txBody>
      </p:sp>
    </p:spTree>
    <p:extLst>
      <p:ext uri="{BB962C8B-B14F-4D97-AF65-F5344CB8AC3E}">
        <p14:creationId xmlns:p14="http://schemas.microsoft.com/office/powerpoint/2010/main" val="1627806027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Bismuth (V) nitrite</a:t>
            </a:r>
            <a:endParaRPr lang="en-US" sz="8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05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2049517"/>
            <a:ext cx="121920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8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Bi(NO</a:t>
            </a:r>
            <a:r>
              <a:rPr lang="en-US" sz="88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8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88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  <a:p>
            <a:pPr algn="ctr"/>
            <a:br>
              <a:rPr lang="en-US" sz="4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ionic, Bi is a metal</a:t>
            </a:r>
          </a:p>
          <a:p>
            <a:pPr algn="ctr"/>
            <a:r>
              <a:rPr lang="en-US" sz="4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</a:t>
            </a:r>
            <a:r>
              <a:rPr lang="en-US" sz="4800" baseline="30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+5</a:t>
            </a:r>
            <a:r>
              <a:rPr lang="en-US" sz="4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NO</a:t>
            </a:r>
            <a:r>
              <a:rPr lang="en-US" sz="48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4800" baseline="30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  </a:t>
            </a:r>
            <a:br>
              <a:rPr lang="en-US" sz="4800" baseline="30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five nitrites needed here</a:t>
            </a:r>
            <a:endParaRPr lang="en-US" sz="4800" baseline="30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A6D3849-424A-E128-117F-7E92A62DCE41}"/>
              </a:ext>
            </a:extLst>
          </p:cNvPr>
          <p:cNvSpPr txBox="1"/>
          <p:nvPr/>
        </p:nvSpPr>
        <p:spPr>
          <a:xfrm>
            <a:off x="0" y="0"/>
            <a:ext cx="1026544" cy="830997"/>
          </a:xfrm>
          <a:prstGeom prst="rect">
            <a:avLst/>
          </a:prstGeom>
          <a:solidFill>
            <a:schemeClr val="bg1"/>
          </a:solidFill>
          <a:ln w="31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49</a:t>
            </a:r>
          </a:p>
        </p:txBody>
      </p:sp>
    </p:spTree>
    <p:extLst>
      <p:ext uri="{BB962C8B-B14F-4D97-AF65-F5344CB8AC3E}">
        <p14:creationId xmlns:p14="http://schemas.microsoft.com/office/powerpoint/2010/main" val="2882797720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Bismuth (V) nitrate</a:t>
            </a:r>
            <a:endParaRPr lang="en-US" sz="8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05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2049517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</a:rPr>
              <a:t>What is the formula of this compound?</a:t>
            </a:r>
          </a:p>
          <a:p>
            <a:pPr algn="ctr"/>
            <a:endParaRPr lang="en-US" sz="2800" dirty="0">
              <a:solidFill>
                <a:prstClr val="black">
                  <a:lumMod val="95000"/>
                  <a:lumOff val="5000"/>
                </a:prstClr>
              </a:solidFill>
            </a:endParaRPr>
          </a:p>
          <a:p>
            <a:pPr algn="ctr"/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</a:rPr>
              <a:t>Is it ionic or molecular?</a:t>
            </a:r>
          </a:p>
          <a:p>
            <a:endParaRPr lang="en-US" dirty="0">
              <a:solidFill>
                <a:prstClr val="black"/>
              </a:solidFill>
            </a:endParaRPr>
          </a:p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A7E081F-B825-926F-F92B-4FCD0A08F77B}"/>
              </a:ext>
            </a:extLst>
          </p:cNvPr>
          <p:cNvSpPr txBox="1"/>
          <p:nvPr/>
        </p:nvSpPr>
        <p:spPr>
          <a:xfrm>
            <a:off x="0" y="0"/>
            <a:ext cx="1026544" cy="830997"/>
          </a:xfrm>
          <a:prstGeom prst="rect">
            <a:avLst/>
          </a:prstGeom>
          <a:solidFill>
            <a:schemeClr val="bg1"/>
          </a:solidFill>
          <a:ln w="31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</a:t>
            </a:r>
          </a:p>
        </p:txBody>
      </p:sp>
    </p:spTree>
    <p:extLst>
      <p:ext uri="{BB962C8B-B14F-4D97-AF65-F5344CB8AC3E}">
        <p14:creationId xmlns:p14="http://schemas.microsoft.com/office/powerpoint/2010/main" val="2277348354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Bismuth (V) nitrate</a:t>
            </a:r>
            <a:endParaRPr lang="en-US" sz="8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05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2049517"/>
            <a:ext cx="12192000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8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Bi(NO</a:t>
            </a:r>
            <a:r>
              <a:rPr lang="en-US" sz="88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8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88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  <a:p>
            <a:pPr lvl="0" algn="ctr"/>
            <a:r>
              <a:rPr lang="en-US" sz="4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ionic, Bi is a metal</a:t>
            </a:r>
          </a:p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994988E-1191-B191-91AF-FB7C978565B3}"/>
              </a:ext>
            </a:extLst>
          </p:cNvPr>
          <p:cNvSpPr txBox="1"/>
          <p:nvPr/>
        </p:nvSpPr>
        <p:spPr>
          <a:xfrm>
            <a:off x="0" y="0"/>
            <a:ext cx="1026544" cy="830997"/>
          </a:xfrm>
          <a:prstGeom prst="rect">
            <a:avLst/>
          </a:prstGeom>
          <a:solidFill>
            <a:schemeClr val="bg1"/>
          </a:solidFill>
          <a:ln w="31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</a:t>
            </a:r>
            <a:endParaRPr lang="en-US" sz="4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18994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1946</TotalTime>
  <Words>1868</Words>
  <Application>Microsoft Office PowerPoint</Application>
  <PresentationFormat>Widescreen</PresentationFormat>
  <Paragraphs>643</Paragraphs>
  <Slides>101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101</vt:i4>
      </vt:variant>
    </vt:vector>
  </HeadingPairs>
  <TitlesOfParts>
    <vt:vector size="108" baseType="lpstr">
      <vt:lpstr>Arial</vt:lpstr>
      <vt:lpstr>Calibri</vt:lpstr>
      <vt:lpstr>Calibri Light</vt:lpstr>
      <vt:lpstr>Comic Sans MS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SCRIC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ARBUISO, CHARLES B</dc:creator>
  <cp:lastModifiedBy>ARBUISO, CHARLES B</cp:lastModifiedBy>
  <cp:revision>169</cp:revision>
  <dcterms:created xsi:type="dcterms:W3CDTF">2015-09-21T12:45:47Z</dcterms:created>
  <dcterms:modified xsi:type="dcterms:W3CDTF">2026-01-09T00:55:04Z</dcterms:modified>
</cp:coreProperties>
</file>